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79" r:id="rId3"/>
    <p:sldId id="268" r:id="rId4"/>
    <p:sldId id="275" r:id="rId5"/>
    <p:sldId id="276" r:id="rId6"/>
    <p:sldId id="257" r:id="rId7"/>
    <p:sldId id="284" r:id="rId8"/>
    <p:sldId id="293" r:id="rId9"/>
    <p:sldId id="277" r:id="rId10"/>
    <p:sldId id="258" r:id="rId11"/>
    <p:sldId id="278" r:id="rId12"/>
    <p:sldId id="282" r:id="rId13"/>
    <p:sldId id="269" r:id="rId14"/>
    <p:sldId id="280" r:id="rId15"/>
    <p:sldId id="281" r:id="rId16"/>
    <p:sldId id="271" r:id="rId17"/>
    <p:sldId id="285" r:id="rId18"/>
    <p:sldId id="286" r:id="rId19"/>
    <p:sldId id="287" r:id="rId20"/>
    <p:sldId id="288" r:id="rId21"/>
    <p:sldId id="289" r:id="rId22"/>
    <p:sldId id="291" r:id="rId23"/>
    <p:sldId id="292" r:id="rId24"/>
    <p:sldId id="26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1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5456E-B253-48CD-A9FE-1729A4769A6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5B700-6C99-4697-AF46-1F9BFB7C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11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82863-384D-A645-9536-8F1BA5D66C3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89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Fleet - Earth Science Division - Missions (with color key;</a:t>
            </a:r>
            <a:r>
              <a:rPr lang="en-US" b="1" baseline="0" dirty="0" smtClean="0"/>
              <a:t> editable</a:t>
            </a:r>
            <a:r>
              <a:rPr lang="en-US" b="1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Aug. 18, 2018: GRACE-FO and ECOSTRESS moved to prime</a:t>
            </a:r>
            <a:r>
              <a:rPr lang="en-US" baseline="0" dirty="0" smtClean="0"/>
              <a:t> ops; </a:t>
            </a:r>
            <a:r>
              <a:rPr lang="en-US" baseline="0" dirty="0" err="1" smtClean="0"/>
              <a:t>QuickSCAT</a:t>
            </a:r>
            <a:r>
              <a:rPr lang="en-US" baseline="0" dirty="0" smtClean="0"/>
              <a:t> removed due to pending decommission; MAIA moved to implementation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Jan.</a:t>
            </a:r>
            <a:r>
              <a:rPr lang="en-US" baseline="0" dirty="0" smtClean="0"/>
              <a:t> 16, 2018: Reformatted, includes all missions, dates and cube </a:t>
            </a:r>
            <a:r>
              <a:rPr lang="en-US" baseline="0" dirty="0" err="1" smtClean="0"/>
              <a:t>sats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Dec. 15, 2015</a:t>
            </a:r>
          </a:p>
          <a:p>
            <a:r>
              <a:rPr lang="en-US" i="1" dirty="0" smtClean="0"/>
              <a:t>Credit: NASA/J. </a:t>
            </a:r>
            <a:r>
              <a:rPr lang="en-US" i="1" dirty="0" err="1" smtClean="0"/>
              <a:t>Mottar</a:t>
            </a:r>
            <a:endParaRPr lang="en-US" i="1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------------------------------</a:t>
            </a:r>
          </a:p>
          <a:p>
            <a:r>
              <a:rPr lang="en-US" dirty="0"/>
              <a:t>SLIDE </a:t>
            </a:r>
            <a:r>
              <a:rPr lang="en-US" dirty="0" smtClean="0"/>
              <a:t>INFO</a:t>
            </a:r>
          </a:p>
          <a:p>
            <a:endParaRPr lang="en-US" dirty="0" smtClean="0"/>
          </a:p>
          <a:p>
            <a:r>
              <a:rPr lang="en-US" dirty="0" smtClean="0"/>
              <a:t>CORRECTION</a:t>
            </a:r>
            <a:r>
              <a:rPr lang="en-US" baseline="0" dirty="0" smtClean="0"/>
              <a:t> DENNING PER RIVERA Feb 18, 2016</a:t>
            </a:r>
          </a:p>
          <a:p>
            <a:r>
              <a:rPr lang="en-US" baseline="0" dirty="0" smtClean="0"/>
              <a:t>Changed misspelling of “</a:t>
            </a:r>
            <a:r>
              <a:rPr lang="en-US" baseline="0" dirty="0" err="1" smtClean="0"/>
              <a:t>Sentinal</a:t>
            </a:r>
            <a:r>
              <a:rPr lang="en-US" baseline="0" dirty="0" smtClean="0"/>
              <a:t>” to “Sentinel”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UPDATE DENNING</a:t>
            </a:r>
            <a:r>
              <a:rPr lang="en-US" baseline="0" dirty="0" smtClean="0"/>
              <a:t> PER FREILICH DECISIONS FEB 12, 2016</a:t>
            </a:r>
          </a:p>
          <a:p>
            <a:r>
              <a:rPr lang="en-US" baseline="0" dirty="0" smtClean="0"/>
              <a:t>Changed OCO-3 to Formulation color and moved lower in list</a:t>
            </a:r>
          </a:p>
          <a:p>
            <a:r>
              <a:rPr lang="en-US" baseline="0" dirty="0" smtClean="0"/>
              <a:t>Changed RBI to Formulation color</a:t>
            </a:r>
          </a:p>
          <a:p>
            <a:r>
              <a:rPr lang="en-US" baseline="0" dirty="0" smtClean="0"/>
              <a:t>Changed GEDI to Implementation color and moved to line above it</a:t>
            </a:r>
          </a:p>
          <a:p>
            <a:r>
              <a:rPr lang="en-US" baseline="0" dirty="0" smtClean="0"/>
              <a:t>Added TSIS-2 in Formulation color</a:t>
            </a:r>
          </a:p>
          <a:p>
            <a:endParaRPr lang="en-US" dirty="0"/>
          </a:p>
          <a:p>
            <a:r>
              <a:rPr lang="en-US" dirty="0" smtClean="0"/>
              <a:t>UPDATE</a:t>
            </a:r>
            <a:r>
              <a:rPr lang="en-US" baseline="0" dirty="0" smtClean="0"/>
              <a:t> DENNING</a:t>
            </a:r>
            <a:r>
              <a:rPr lang="en-US" dirty="0" smtClean="0"/>
              <a:t> </a:t>
            </a:r>
            <a:r>
              <a:rPr lang="en-US" dirty="0"/>
              <a:t>PER FREILICH DECISIONS FEB 4, 2016</a:t>
            </a:r>
          </a:p>
          <a:p>
            <a:r>
              <a:rPr lang="en-US" dirty="0"/>
              <a:t>Changed “Altimetry FO (Formulation in FY16) to “Sentinal-6A/B”</a:t>
            </a:r>
          </a:p>
          <a:p>
            <a:r>
              <a:rPr lang="en-US" dirty="0"/>
              <a:t>On Landsat 9, removed comma and TIRFF</a:t>
            </a:r>
          </a:p>
          <a:p>
            <a:r>
              <a:rPr lang="en-US" dirty="0"/>
              <a:t>Change I was going to make – “NISTAR, EPIC (NOAA’s DSCOVR) to green primary ops was already corrected</a:t>
            </a:r>
          </a:p>
          <a:p>
            <a:pPr marL="174708" indent="-174708">
              <a:buFont typeface="Arial"/>
              <a:buChar char="•"/>
            </a:pPr>
            <a:endParaRPr lang="en-US" dirty="0"/>
          </a:p>
          <a:p>
            <a:pPr marL="174708" indent="-174708">
              <a:buFont typeface="Arial"/>
              <a:buChar char="•"/>
            </a:pPr>
            <a:r>
              <a:rPr lang="en-US" dirty="0"/>
              <a:t>Dec. 15, 2015 – Updated: TEMPO changed to Implementation phase; NISTAR, EPIC changed to Primary Ops phase; ; OCO-3 and ECOSTRESS changed to Implementation phase; Aquarius removed; slide now fully editable. </a:t>
            </a:r>
            <a:r>
              <a:rPr lang="en-US" dirty="0" err="1"/>
              <a:t>JMottar</a:t>
            </a:r>
            <a:endParaRPr lang="en-US" dirty="0"/>
          </a:p>
          <a:p>
            <a:pPr marL="174708" indent="-174708">
              <a:buFont typeface="Arial"/>
              <a:buChar char="•"/>
            </a:pPr>
            <a:r>
              <a:rPr lang="en-US" dirty="0"/>
              <a:t>May 18, 2015 – Added to SMD Multimedia Library.</a:t>
            </a:r>
          </a:p>
          <a:p>
            <a:pPr marL="174708" indent="-174708">
              <a:buFont typeface="Arial"/>
              <a:buChar char="•"/>
            </a:pPr>
            <a:r>
              <a:rPr lang="en-US" dirty="0"/>
              <a:t>May 18, 2015 – Updated the outdated 2014 version: TRMM was removed; NISTAR, EPIC (NOAA's DSCOVR) were added; SMAP icon was updated; moon at top left was removed; color key moved to top left.-</a:t>
            </a:r>
            <a:r>
              <a:rPr lang="en-US" dirty="0" err="1"/>
              <a:t>JMottar</a:t>
            </a:r>
            <a:endParaRPr lang="en-US" dirty="0"/>
          </a:p>
          <a:p>
            <a:pPr marL="174708" indent="-174708">
              <a:buFont typeface="Arial"/>
              <a:buChar char="•"/>
            </a:pPr>
            <a:r>
              <a:rPr lang="en-US" dirty="0"/>
              <a:t>ID: I-EA-15-0040 (image)</a:t>
            </a:r>
          </a:p>
          <a:p>
            <a:pPr marL="174708" indent="-174708">
              <a:buFont typeface="Arial"/>
              <a:buChar char="•"/>
            </a:pPr>
            <a:r>
              <a:rPr lang="en-US" dirty="0"/>
              <a:t>ID: SL-EA-15-0068 (slide)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227C-6D12-C84E-9C6B-329866ED89B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8936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8250" y="717550"/>
            <a:ext cx="4795838" cy="3595688"/>
          </a:xfrm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charset="0"/>
                <a:ea typeface="ヒラギノ角ゴ Pro W3" charset="0"/>
                <a:cs typeface="ヒラギノ角ゴ Pro W3" charset="0"/>
              </a:rPr>
              <a:t>Jan. 16, 2018: Updated as part of full set</a:t>
            </a:r>
          </a:p>
          <a:p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UPDATED: COLORS AND CONTENT TO MATCH MISSION CHARTS;</a:t>
            </a:r>
            <a:r>
              <a:rPr lang="en-US" baseline="0" dirty="0">
                <a:latin typeface="Arial" charset="0"/>
                <a:ea typeface="ヒラギノ角ゴ Pro W3" charset="0"/>
                <a:cs typeface="ヒラギノ角ゴ Pro W3" charset="0"/>
              </a:rPr>
              <a:t> ADDED KEY AND DATE</a:t>
            </a:r>
          </a:p>
          <a:p>
            <a:endParaRPr lang="en-US" baseline="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r>
              <a:rPr lang="en-US" baseline="0" dirty="0">
                <a:latin typeface="Arial" charset="0"/>
                <a:ea typeface="ヒラギノ角ゴ Pro W3" charset="0"/>
                <a:cs typeface="ヒラギノ角ゴ Pro W3" charset="0"/>
              </a:rPr>
              <a:t>12/20/17: Reformatted to 16:9; lost some content that was part of old background (title, moon, lower left box); tried to recreate</a:t>
            </a:r>
          </a:p>
          <a:p>
            <a:endParaRPr lang="en-US" baseline="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r>
              <a:rPr lang="en-US" baseline="0" dirty="0">
                <a:latin typeface="Arial" charset="0"/>
                <a:ea typeface="ヒラギノ角ゴ Pro W3" charset="0"/>
                <a:cs typeface="ヒラギノ角ゴ Pro W3" charset="0"/>
              </a:rPr>
              <a:t>12/01/17: edited to remove CATS</a:t>
            </a:r>
          </a:p>
          <a:p>
            <a:endParaRPr lang="en-US" baseline="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r>
              <a:rPr lang="en-US" baseline="0" dirty="0">
                <a:latin typeface="Arial" charset="0"/>
                <a:ea typeface="ヒラギノ角ゴ Pro W3" charset="0"/>
                <a:cs typeface="ヒラギノ角ゴ Pro W3" charset="0"/>
              </a:rPr>
              <a:t>5/23: removed TSIS-2</a:t>
            </a:r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DGH changes 04/14/2017: </a:t>
            </a:r>
          </a:p>
          <a:p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Added LIS date (2017); changed</a:t>
            </a:r>
            <a:r>
              <a:rPr lang="en-US" baseline="0" dirty="0">
                <a:latin typeface="Arial" charset="0"/>
                <a:ea typeface="ヒラギノ角ゴ Pro W3" charset="0"/>
                <a:cs typeface="ヒラギノ角ゴ Pro W3" charset="0"/>
              </a:rPr>
              <a:t> TSIS-1 to (2018), GEDI to (2018), OCO-3 to (2018), TISIS-2 to (2020), </a:t>
            </a:r>
            <a:r>
              <a:rPr lang="en-US" baseline="0" dirty="0" err="1">
                <a:latin typeface="Arial" charset="0"/>
                <a:ea typeface="ヒラギノ角ゴ Pro W3" charset="0"/>
                <a:cs typeface="ヒラギノ角ゴ Pro W3" charset="0"/>
              </a:rPr>
              <a:t>Ecostress</a:t>
            </a:r>
            <a:r>
              <a:rPr lang="en-US" baseline="0" dirty="0">
                <a:latin typeface="Arial" charset="0"/>
                <a:ea typeface="ヒラギノ角ゴ Pro W3" charset="0"/>
                <a:cs typeface="ヒラギノ角ゴ Pro W3" charset="0"/>
              </a:rPr>
              <a:t> to (2017), </a:t>
            </a:r>
            <a:r>
              <a:rPr lang="en-US" baseline="0" dirty="0" err="1">
                <a:latin typeface="Arial" charset="0"/>
                <a:ea typeface="ヒラギノ角ゴ Pro W3" charset="0"/>
                <a:cs typeface="ヒラギノ角ゴ Pro W3" charset="0"/>
              </a:rPr>
              <a:t>Clarreo</a:t>
            </a:r>
            <a:r>
              <a:rPr lang="en-US" baseline="0" dirty="0">
                <a:latin typeface="Arial" charset="0"/>
                <a:ea typeface="ヒラギノ角ゴ Pro W3" charset="0"/>
                <a:cs typeface="ヒラギノ角ゴ Pro W3" charset="0"/>
              </a:rPr>
              <a:t> PF to (2020) per main fleet chart; Removed </a:t>
            </a:r>
            <a:r>
              <a:rPr lang="en-US" baseline="0" dirty="0" err="1">
                <a:latin typeface="Arial" charset="0"/>
                <a:ea typeface="ヒラギノ角ゴ Pro W3" charset="0"/>
                <a:cs typeface="ヒラギノ角ゴ Pro W3" charset="0"/>
              </a:rPr>
              <a:t>RapidSCAT</a:t>
            </a:r>
            <a:r>
              <a:rPr lang="en-US" baseline="0" dirty="0">
                <a:latin typeface="Arial" charset="0"/>
                <a:ea typeface="ヒラギノ角ゴ Pro W3" charset="0"/>
                <a:cs typeface="ヒラギノ角ゴ Pro W3" charset="0"/>
              </a:rPr>
              <a:t>; </a:t>
            </a: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changed </a:t>
            </a:r>
            <a:r>
              <a:rPr lang="en-US" dirty="0" err="1">
                <a:latin typeface="Arial" charset="0"/>
                <a:ea typeface="ヒラギノ角ゴ Pro W3" charset="0"/>
                <a:cs typeface="ヒラギノ角ゴ Pro W3" charset="0"/>
              </a:rPr>
              <a:t>istalled</a:t>
            </a:r>
            <a:r>
              <a:rPr lang="en-US" baseline="0" dirty="0">
                <a:latin typeface="Arial" charset="0"/>
                <a:ea typeface="ヒラギノ角ゴ Pro W3" charset="0"/>
                <a:cs typeface="ヒラギノ角ゴ Pro W3" charset="0"/>
              </a:rPr>
              <a:t> instruments to orange (consistent w/ fleet charts); put shadow behind text to make it easier to see; used fleet chart green for shapes</a:t>
            </a:r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Changes EJD on Feb 4, 2016:</a:t>
            </a:r>
          </a:p>
          <a:p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Deleted “CY” on years for SAGE</a:t>
            </a:r>
            <a:r>
              <a:rPr lang="en-US" baseline="0" dirty="0">
                <a:latin typeface="Arial" charset="0"/>
                <a:ea typeface="ヒラギノ角ゴ Pro W3" charset="0"/>
                <a:cs typeface="ヒラギノ角ゴ Pro W3" charset="0"/>
              </a:rPr>
              <a:t> III, CLARREO PF, LIS, OCO-3</a:t>
            </a:r>
          </a:p>
          <a:p>
            <a:r>
              <a:rPr lang="en-US" baseline="0" dirty="0">
                <a:latin typeface="Arial" charset="0"/>
                <a:ea typeface="ヒラギノ角ゴ Pro W3" charset="0"/>
                <a:cs typeface="ヒラギノ角ゴ Pro W3" charset="0"/>
              </a:rPr>
              <a:t>Changed dates of TSIS-2 from (2020) to (2020/22)</a:t>
            </a:r>
          </a:p>
          <a:p>
            <a:r>
              <a:rPr lang="en-US" baseline="0" dirty="0">
                <a:latin typeface="Arial" charset="0"/>
                <a:ea typeface="ヒラギノ角ゴ Pro W3" charset="0"/>
                <a:cs typeface="ヒラギノ角ゴ Pro W3" charset="0"/>
              </a:rPr>
              <a:t>Changed date of OCO-3 from (2018) to (2017)</a:t>
            </a:r>
          </a:p>
          <a:p>
            <a:r>
              <a:rPr lang="en-US" baseline="0" dirty="0">
                <a:latin typeface="Arial" charset="0"/>
                <a:ea typeface="ヒラギノ角ゴ Pro W3" charset="0"/>
                <a:cs typeface="ヒラギノ角ゴ Pro W3" charset="0"/>
              </a:rPr>
              <a:t>Changed dates of GEDI from (2020) to (2018/20)</a:t>
            </a:r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163" eaLnBrk="0" hangingPunct="0">
              <a:defRPr sz="3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67743" indent="-295286" defTabSz="971163" eaLnBrk="0" hangingPunct="0">
              <a:defRPr sz="3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81145" indent="-236228" defTabSz="971163" eaLnBrk="0" hangingPunct="0">
              <a:defRPr sz="3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53602" indent="-236228" defTabSz="971163" eaLnBrk="0" hangingPunct="0">
              <a:defRPr sz="3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126061" indent="-236228" defTabSz="971163" eaLnBrk="0" hangingPunct="0">
              <a:defRPr sz="3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98517" indent="-236228" algn="ctr" defTabSz="971163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3070975" indent="-236228" algn="ctr" defTabSz="971163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543434" indent="-236228" algn="ctr" defTabSz="971163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4015891" indent="-236228" algn="ctr" defTabSz="971163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9622F8FB-85B5-AC44-AE35-C2C48C369ADC}" type="slidenum">
              <a:rPr 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08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Note: Sweeney and Conley flights for the C budget will being in ~2 weeks (15 April)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12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D17C-2658-40E7-B42C-AD72D573C012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9C32-6910-4AF5-8ABC-72A77F76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D17C-2658-40E7-B42C-AD72D573C012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9C32-6910-4AF5-8ABC-72A77F76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62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D17C-2658-40E7-B42C-AD72D573C012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9C32-6910-4AF5-8ABC-72A77F76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66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8172-9A09-43F7-AD16-7EC5D04AA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22CB-F826-4148-A52A-DF1F659437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5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8172-9A09-43F7-AD16-7EC5D04AA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22CB-F826-4148-A52A-DF1F659437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68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8172-9A09-43F7-AD16-7EC5D04AA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22CB-F826-4148-A52A-DF1F659437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7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8172-9A09-43F7-AD16-7EC5D04AA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22CB-F826-4148-A52A-DF1F659437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41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8172-9A09-43F7-AD16-7EC5D04AA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22CB-F826-4148-A52A-DF1F659437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8172-9A09-43F7-AD16-7EC5D04AA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22CB-F826-4148-A52A-DF1F659437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95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8172-9A09-43F7-AD16-7EC5D04AA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22CB-F826-4148-A52A-DF1F659437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00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8172-9A09-43F7-AD16-7EC5D04AA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22CB-F826-4148-A52A-DF1F659437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46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D17C-2658-40E7-B42C-AD72D573C012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9C32-6910-4AF5-8ABC-72A77F76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8172-9A09-43F7-AD16-7EC5D04AA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22CB-F826-4148-A52A-DF1F659437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03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8172-9A09-43F7-AD16-7EC5D04AA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22CB-F826-4148-A52A-DF1F659437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19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8172-9A09-43F7-AD16-7EC5D04AA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22CB-F826-4148-A52A-DF1F659437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1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D17C-2658-40E7-B42C-AD72D573C012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9C32-6910-4AF5-8ABC-72A77F76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12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D17C-2658-40E7-B42C-AD72D573C012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9C32-6910-4AF5-8ABC-72A77F76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65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D17C-2658-40E7-B42C-AD72D573C012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9C32-6910-4AF5-8ABC-72A77F76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4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D17C-2658-40E7-B42C-AD72D573C012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9C32-6910-4AF5-8ABC-72A77F76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D17C-2658-40E7-B42C-AD72D573C012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9C32-6910-4AF5-8ABC-72A77F76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10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D17C-2658-40E7-B42C-AD72D573C012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9C32-6910-4AF5-8ABC-72A77F76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48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D17C-2658-40E7-B42C-AD72D573C012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9C32-6910-4AF5-8ABC-72A77F76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60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BD17C-2658-40E7-B42C-AD72D573C012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09C32-6910-4AF5-8ABC-72A77F76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4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48172-9A09-43F7-AD16-7EC5D04AA1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722CB-F826-4148-A52A-DF1F659437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0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3.gif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jp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.gif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3156" y="5666849"/>
            <a:ext cx="12586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>
                <a:solidFill>
                  <a:prstClr val="white"/>
                </a:solidFill>
                <a:latin typeface="Arial Narrow" panose="020B0606020202030204" pitchFamily="34" charset="0"/>
              </a:rPr>
              <a:t>As of November 21,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5558" y="189786"/>
            <a:ext cx="6726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The View from NASA Headquarters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10556" y="6202392"/>
            <a:ext cx="8662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Hank Margolis, Program Manager, NASA Terrestrial Ecology Program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04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" y="826641"/>
            <a:ext cx="9143999" cy="5143499"/>
          </a:xfrm>
          <a:prstGeom prst="rect">
            <a:avLst/>
          </a:prstGeom>
        </p:spPr>
      </p:pic>
      <p:sp>
        <p:nvSpPr>
          <p:cNvPr id="49154" name="TextBox 5"/>
          <p:cNvSpPr txBox="1">
            <a:spLocks noChangeArrowheads="1"/>
          </p:cNvSpPr>
          <p:nvPr/>
        </p:nvSpPr>
        <p:spPr bwMode="auto">
          <a:xfrm>
            <a:off x="2011518" y="4295400"/>
            <a:ext cx="1306769" cy="26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A6F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SAGE III </a:t>
            </a:r>
            <a:r>
              <a:rPr lang="en-US" sz="1050" b="1" dirty="0">
                <a:solidFill>
                  <a:srgbClr val="A6F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(2020)</a:t>
            </a:r>
          </a:p>
        </p:txBody>
      </p:sp>
      <p:sp>
        <p:nvSpPr>
          <p:cNvPr id="49155" name="TextBox 6"/>
          <p:cNvSpPr txBox="1">
            <a:spLocks noChangeArrowheads="1"/>
          </p:cNvSpPr>
          <p:nvPr/>
        </p:nvSpPr>
        <p:spPr bwMode="auto">
          <a:xfrm>
            <a:off x="4463894" y="4022411"/>
            <a:ext cx="1691489" cy="62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5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OCO-3</a:t>
            </a:r>
            <a:r>
              <a:rPr lang="en-US" sz="135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(2019)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A6F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GEDI </a:t>
            </a:r>
            <a:r>
              <a:rPr lang="en-US" sz="1050" b="1" dirty="0">
                <a:solidFill>
                  <a:srgbClr val="A6F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(2018)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A9EC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ECOSTRESS </a:t>
            </a:r>
            <a:r>
              <a:rPr lang="en-US" sz="1050" b="1" dirty="0">
                <a:solidFill>
                  <a:srgbClr val="A9EC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(2018)</a:t>
            </a:r>
          </a:p>
        </p:txBody>
      </p:sp>
      <p:sp>
        <p:nvSpPr>
          <p:cNvPr id="49165" name="TextBox 5"/>
          <p:cNvSpPr txBox="1">
            <a:spLocks noChangeArrowheads="1"/>
          </p:cNvSpPr>
          <p:nvPr/>
        </p:nvSpPr>
        <p:spPr bwMode="auto">
          <a:xfrm>
            <a:off x="5925488" y="4413947"/>
            <a:ext cx="1749197" cy="44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A6F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LIS </a:t>
            </a:r>
            <a:r>
              <a:rPr lang="en-US" sz="1050" b="1" dirty="0">
                <a:solidFill>
                  <a:srgbClr val="A6F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(2020)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FDFD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CLARREO PF </a:t>
            </a:r>
            <a:r>
              <a:rPr lang="en-US" sz="1050" b="1" dirty="0">
                <a:solidFill>
                  <a:srgbClr val="FDFD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(2020)</a:t>
            </a: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6722843" y="1971806"/>
            <a:ext cx="1162498" cy="26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TSIS-1 </a:t>
            </a:r>
            <a:r>
              <a:rPr lang="en-US" sz="105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(2018)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718803" y="4652150"/>
            <a:ext cx="985331" cy="906419"/>
            <a:chOff x="286427" y="227316"/>
            <a:chExt cx="1313774" cy="1208558"/>
          </a:xfrm>
        </p:grpSpPr>
        <p:sp>
          <p:nvSpPr>
            <p:cNvPr id="20" name="Rectangle 19"/>
            <p:cNvSpPr/>
            <p:nvPr/>
          </p:nvSpPr>
          <p:spPr>
            <a:xfrm>
              <a:off x="286427" y="227316"/>
              <a:ext cx="1296840" cy="1063572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97563" y="356283"/>
              <a:ext cx="118871" cy="118871"/>
            </a:xfrm>
            <a:prstGeom prst="rect">
              <a:avLst/>
            </a:prstGeom>
            <a:solidFill>
              <a:srgbClr val="FDFD5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97563" y="580394"/>
              <a:ext cx="118871" cy="118871"/>
            </a:xfrm>
            <a:prstGeom prst="rect">
              <a:avLst/>
            </a:prstGeom>
            <a:solidFill>
              <a:srgbClr val="E49E4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1A947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7563" y="804505"/>
              <a:ext cx="118871" cy="118871"/>
            </a:xfrm>
            <a:prstGeom prst="rect">
              <a:avLst/>
            </a:prstGeom>
            <a:solidFill>
              <a:srgbClr val="A6FA8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97563" y="1028617"/>
              <a:ext cx="118871" cy="118871"/>
            </a:xfrm>
            <a:prstGeom prst="rect">
              <a:avLst/>
            </a:prstGeom>
            <a:solidFill>
              <a:srgbClr val="B6EEF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     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5027" y="266700"/>
              <a:ext cx="95085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DFD5F"/>
                  </a:solidFill>
                  <a:latin typeface="Arial Narrow"/>
                  <a:cs typeface="Arial Narrow"/>
                </a:rPr>
                <a:t>Formulation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5027" y="492277"/>
              <a:ext cx="112517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1A947"/>
                  </a:solidFill>
                  <a:latin typeface="Arial Narrow"/>
                  <a:cs typeface="Arial Narrow"/>
                </a:rPr>
                <a:t>Implementation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5027" y="717855"/>
              <a:ext cx="102357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A6FA8C"/>
                  </a:solidFill>
                  <a:latin typeface="Arial Narrow"/>
                  <a:cs typeface="Arial Narrow"/>
                </a:rPr>
                <a:t>Primary Ops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5027" y="943431"/>
              <a:ext cx="10235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B6EEFD"/>
                  </a:solidFill>
                  <a:latin typeface="Arial Narrow"/>
                  <a:cs typeface="Arial Narrow"/>
                </a:rPr>
                <a:t>Extended Ops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260422" y="1017505"/>
            <a:ext cx="46231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International Space Station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Earth Science Operating Missions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" name="Picture 1" descr="Space Station layout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62" b="75781"/>
          <a:stretch/>
        </p:blipFill>
        <p:spPr bwMode="auto">
          <a:xfrm>
            <a:off x="1" y="857251"/>
            <a:ext cx="1618805" cy="137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70482" y="2212967"/>
            <a:ext cx="5944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ELC-2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14194" y="2349428"/>
            <a:ext cx="5944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61163" y="3446703"/>
            <a:ext cx="5944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ESP-3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6534" y="3413600"/>
            <a:ext cx="5944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ELC-4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02772" y="3581592"/>
            <a:ext cx="851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Columbus EF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96322" y="3633352"/>
            <a:ext cx="5944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JEMEF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89156" y="3559514"/>
            <a:ext cx="5944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ELC-1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107603" y="2220017"/>
            <a:ext cx="5944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ELC-3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658373" y="3581592"/>
            <a:ext cx="457452" cy="6791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618098" y="3810901"/>
            <a:ext cx="167315" cy="2205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6492893" y="3759686"/>
            <a:ext cx="93473" cy="6708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6747930" y="2212967"/>
            <a:ext cx="193093" cy="25433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9394" y="4795696"/>
            <a:ext cx="3242176" cy="784830"/>
          </a:xfrm>
          <a:prstGeom prst="rect">
            <a:avLst/>
          </a:prstGeom>
          <a:solidFill>
            <a:srgbClr val="10253F">
              <a:alpha val="50196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Logistics Carriers: ELC-1, ELC-2, ELC-3</a:t>
            </a:r>
          </a:p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Stowage Platforms: ESP-3</a:t>
            </a:r>
          </a:p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Alpha Magnetic Spectrometer</a:t>
            </a:r>
          </a:p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Columbus External Payload Facility</a:t>
            </a:r>
          </a:p>
          <a:p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Kibo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External Payload Facility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488960" y="5744839"/>
            <a:ext cx="6550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02.22.19</a:t>
            </a:r>
          </a:p>
          <a:p>
            <a:endParaRPr lang="en-US" sz="7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20207" y="2217643"/>
            <a:ext cx="990977" cy="2689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FDFD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EMIT (TBD)</a:t>
            </a:r>
            <a:endParaRPr lang="en-US" sz="1050" b="1" dirty="0">
              <a:solidFill>
                <a:srgbClr val="FDFD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57785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 descr="above_logo_ppt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3061252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29" y="365127"/>
            <a:ext cx="9018872" cy="478558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A New Era of Ecosystem Observation from the ISS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69" y="1389830"/>
            <a:ext cx="7059880" cy="5374304"/>
          </a:xfrm>
          <a:prstGeom prst="rect">
            <a:avLst/>
          </a:prstGeom>
          <a:solidFill>
            <a:srgbClr val="A12212"/>
          </a:solidFill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54F55-C848-492E-A463-C757825A1FF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0403" y="1797915"/>
            <a:ext cx="798360" cy="369332"/>
          </a:xfrm>
          <a:prstGeom prst="rect">
            <a:avLst/>
          </a:prstGeom>
          <a:solidFill>
            <a:srgbClr val="A122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OCO-3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0570" y="1432605"/>
            <a:ext cx="1231556" cy="369332"/>
          </a:xfrm>
          <a:prstGeom prst="rect">
            <a:avLst/>
          </a:prstGeom>
          <a:solidFill>
            <a:srgbClr val="A122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ECOSTRESS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06170" y="1394218"/>
            <a:ext cx="643125" cy="369332"/>
          </a:xfrm>
          <a:prstGeom prst="rect">
            <a:avLst/>
          </a:prstGeom>
          <a:solidFill>
            <a:srgbClr val="A122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GEDI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4042" y="1827579"/>
            <a:ext cx="697627" cy="369332"/>
          </a:xfrm>
          <a:prstGeom prst="rect">
            <a:avLst/>
          </a:prstGeom>
          <a:solidFill>
            <a:srgbClr val="A122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HISUI</a:t>
            </a:r>
          </a:p>
        </p:txBody>
      </p:sp>
    </p:spTree>
    <p:extLst>
      <p:ext uri="{BB962C8B-B14F-4D97-AF65-F5344CB8AC3E}">
        <p14:creationId xmlns:p14="http://schemas.microsoft.com/office/powerpoint/2010/main" val="36354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" y="0"/>
            <a:ext cx="913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B7360-4668-E14C-9722-DBE481653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Surface Biology and Geology: a Designated Mission: 2024</a:t>
            </a:r>
          </a:p>
        </p:txBody>
      </p:sp>
      <p:pic>
        <p:nvPicPr>
          <p:cNvPr id="11266" name="Picture 2" descr="hyspiri-in-space">
            <a:extLst>
              <a:ext uri="{FF2B5EF4-FFF2-40B4-BE49-F238E27FC236}">
                <a16:creationId xmlns:a16="http://schemas.microsoft.com/office/drawing/2014/main" id="{94309A28-76F5-BB4B-9D9A-EE244561C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243138"/>
            <a:ext cx="371475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DBB4F8-1599-4648-B9F6-4C946BC159E1}"/>
              </a:ext>
            </a:extLst>
          </p:cNvPr>
          <p:cNvSpPr txBox="1"/>
          <p:nvPr/>
        </p:nvSpPr>
        <p:spPr>
          <a:xfrm>
            <a:off x="628650" y="4839463"/>
            <a:ext cx="774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What are the structure, function, and biodiversity of Earth’s ecosystems, and how and why are they changing in time and space </a:t>
            </a:r>
          </a:p>
        </p:txBody>
      </p:sp>
    </p:spTree>
    <p:extLst>
      <p:ext uri="{BB962C8B-B14F-4D97-AF65-F5344CB8AC3E}">
        <p14:creationId xmlns:p14="http://schemas.microsoft.com/office/powerpoint/2010/main" val="1092165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B7360-4668-E14C-9722-DBE481653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Coming soon </a:t>
            </a:r>
            <a:r>
              <a:rPr lang="en-US" dirty="0" smtClean="0"/>
              <a:t>(2021) to </a:t>
            </a:r>
            <a:r>
              <a:rPr lang="en-US" dirty="0"/>
              <a:t>an orbit near you: NISAR radar for ecosystem structure</a:t>
            </a:r>
          </a:p>
        </p:txBody>
      </p:sp>
      <p:pic>
        <p:nvPicPr>
          <p:cNvPr id="10241" name="Picture 1" descr="https://nisar.jpl.nasa.gov/images/lssm/Earth_Radar_Concept3.jpg">
            <a:extLst>
              <a:ext uri="{FF2B5EF4-FFF2-40B4-BE49-F238E27FC236}">
                <a16:creationId xmlns:a16="http://schemas.microsoft.com/office/drawing/2014/main" id="{E74CFFAE-CD57-B348-BCA1-B5E6D3062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4" y="2692146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A00550-974A-9647-AACA-9C07F6260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207" y="2787777"/>
            <a:ext cx="2533650" cy="2343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A2C27B-4668-354A-AA72-F01E5DE28F86}"/>
              </a:ext>
            </a:extLst>
          </p:cNvPr>
          <p:cNvSpPr txBox="1"/>
          <p:nvPr/>
        </p:nvSpPr>
        <p:spPr>
          <a:xfrm>
            <a:off x="5702870" y="5368671"/>
            <a:ext cx="28844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Simulated NISAR Data: Timber Volume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B06501-E3B8-EF47-93E7-CE63FA7B420F}"/>
              </a:ext>
            </a:extLst>
          </p:cNvPr>
          <p:cNvSpPr txBox="1"/>
          <p:nvPr/>
        </p:nvSpPr>
        <p:spPr>
          <a:xfrm>
            <a:off x="628650" y="5621274"/>
            <a:ext cx="36983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NISAR will probably be on orbit together with SBG</a:t>
            </a:r>
          </a:p>
        </p:txBody>
      </p:sp>
    </p:spTree>
    <p:extLst>
      <p:ext uri="{BB962C8B-B14F-4D97-AF65-F5344CB8AC3E}">
        <p14:creationId xmlns:p14="http://schemas.microsoft.com/office/powerpoint/2010/main" val="1753374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6486" y="1414730"/>
            <a:ext cx="609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2017 Decadal Survey Recommendations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38354" y="2208362"/>
            <a:ext cx="7982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Address 35 key science/applications questions in six categories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14399" y="3226279"/>
            <a:ext cx="79701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Coupling of Water and Energy Cycles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Ecosystem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Extending and Improving Weather and Air Quality Forecasts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Sea Level Rise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Reducing Climate Uncertainty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Geological Hazards and Disasters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57785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bove_logo_pp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3061252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 cstate="print"/>
          <a:srcRect l="17" t="24438" b="59315"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8AC87-67F9-4D74-A7C3-C27C47E741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0" y="5741988"/>
            <a:ext cx="1452563" cy="11160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FFCC00"/>
                </a:solidFill>
              </a:rPr>
              <a:t>A.4 - </a:t>
            </a:r>
            <a:r>
              <a:rPr lang="en-US" sz="3200" b="1" dirty="0" err="1">
                <a:solidFill>
                  <a:srgbClr val="FFCC00"/>
                </a:solidFill>
              </a:rPr>
              <a:t>ABoVE</a:t>
            </a:r>
            <a:r>
              <a:rPr lang="en-US" sz="3200" b="1" dirty="0">
                <a:solidFill>
                  <a:srgbClr val="FFCC00"/>
                </a:solidFill>
              </a:rPr>
              <a:t> Phase 2 Proposals Solicited</a:t>
            </a:r>
            <a:endParaRPr lang="en-US" sz="3200" b="1" dirty="0" smtClean="0">
              <a:solidFill>
                <a:srgbClr val="FFC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915400" cy="2895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 overarching science question for </a:t>
            </a:r>
            <a:r>
              <a:rPr lang="en-US" b="1" dirty="0" err="1"/>
              <a:t>ABoVE</a:t>
            </a:r>
            <a:r>
              <a:rPr lang="en-US" b="1" dirty="0"/>
              <a:t> is: </a:t>
            </a: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How vulnerable or resilient are ecosystems and society to environmental change in the </a:t>
            </a:r>
            <a:r>
              <a:rPr lang="en-US" b="1" dirty="0" smtClean="0"/>
              <a:t>Arctic </a:t>
            </a:r>
            <a:r>
              <a:rPr lang="en-US" b="1" dirty="0"/>
              <a:t>and boreal region of western North America? </a:t>
            </a:r>
          </a:p>
        </p:txBody>
      </p:sp>
    </p:spTree>
    <p:extLst>
      <p:ext uri="{BB962C8B-B14F-4D97-AF65-F5344CB8AC3E}">
        <p14:creationId xmlns:p14="http://schemas.microsoft.com/office/powerpoint/2010/main" val="1579988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A.4: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966" y="1447800"/>
            <a:ext cx="7199434" cy="5105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91883-ADC6-4E41-8860-C3D3370D180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2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 cstate="print"/>
          <a:srcRect l="17" t="24438" b="59315"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8AC87-67F9-4D74-A7C3-C27C47E741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0" y="5741988"/>
            <a:ext cx="1452563" cy="11160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CC00"/>
                </a:solidFill>
              </a:rPr>
              <a:t>A.4 </a:t>
            </a:r>
            <a:r>
              <a:rPr lang="en-US" sz="3200" b="1" dirty="0" err="1" smtClean="0">
                <a:solidFill>
                  <a:srgbClr val="FFCC00"/>
                </a:solidFill>
              </a:rPr>
              <a:t>ABoVE</a:t>
            </a:r>
            <a:r>
              <a:rPr lang="en-US" sz="3200" b="1" dirty="0" smtClean="0">
                <a:solidFill>
                  <a:srgbClr val="FFCC00"/>
                </a:solidFill>
              </a:rPr>
              <a:t> Phase One</a:t>
            </a:r>
            <a:endParaRPr lang="en-US" sz="3200" b="1" dirty="0" smtClean="0">
              <a:solidFill>
                <a:srgbClr val="FFC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915400" cy="457200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u="sng" dirty="0" smtClean="0"/>
              <a:t>ABoVE Phase 1a</a:t>
            </a:r>
            <a:r>
              <a:rPr lang="en-US" sz="2400" dirty="0" smtClean="0"/>
              <a:t>: Based </a:t>
            </a:r>
            <a:r>
              <a:rPr lang="en-US" sz="2400" dirty="0"/>
              <a:t>on the 2014 </a:t>
            </a:r>
            <a:r>
              <a:rPr lang="en-US" sz="2400" dirty="0" smtClean="0"/>
              <a:t>solicitation, NASA </a:t>
            </a:r>
            <a:r>
              <a:rPr lang="en-US" sz="2400" dirty="0"/>
              <a:t>supported 22 investigations that formed the initial stage of the ABoVE field </a:t>
            </a:r>
            <a:r>
              <a:rPr lang="en-US" sz="2400" dirty="0" smtClean="0"/>
              <a:t>program (2015-2018).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4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u="sng" dirty="0" err="1" smtClean="0"/>
              <a:t>ABoVE</a:t>
            </a:r>
            <a:r>
              <a:rPr lang="en-US" sz="2400" u="sng" dirty="0" smtClean="0"/>
              <a:t> Phase 1b</a:t>
            </a:r>
            <a:r>
              <a:rPr lang="en-US" sz="2400" dirty="0"/>
              <a:t>:</a:t>
            </a:r>
            <a:r>
              <a:rPr lang="en-US" sz="2400" dirty="0" smtClean="0"/>
              <a:t> </a:t>
            </a:r>
            <a:r>
              <a:rPr lang="en-US" sz="2400" dirty="0"/>
              <a:t>Based on the 2016 </a:t>
            </a:r>
            <a:r>
              <a:rPr lang="en-US" sz="2400" dirty="0" smtClean="0"/>
              <a:t>solicitation, NASA supported an additional 9 investigations (2017 – 2020) to support the 2017 </a:t>
            </a:r>
            <a:r>
              <a:rPr lang="en-US" sz="2400" dirty="0" err="1" smtClean="0"/>
              <a:t>ABoVE</a:t>
            </a:r>
            <a:r>
              <a:rPr lang="en-US" sz="2400" dirty="0" smtClean="0"/>
              <a:t> Airborne Campaign.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3430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Box 1"/>
          <p:cNvSpPr/>
          <p:nvPr/>
        </p:nvSpPr>
        <p:spPr>
          <a:xfrm>
            <a:off x="100013" y="1436385"/>
            <a:ext cx="6629400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34290" bIns="34290">
            <a:spAutoFit/>
          </a:bodyPr>
          <a:lstStyle>
            <a:lvl1pPr defTabSz="9194800">
              <a:defRPr sz="5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689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2017 ABoVE Airborne Campaign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(8 Aircraft Platforms)</a:t>
            </a: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TextBox 3"/>
          <p:cNvSpPr/>
          <p:nvPr/>
        </p:nvSpPr>
        <p:spPr>
          <a:xfrm>
            <a:off x="-4167" y="1822811"/>
            <a:ext cx="7374931" cy="2867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34290" bIns="3429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65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  <a:sym typeface="Calibri"/>
              </a:rPr>
              <a:t>Foundational Flights </a:t>
            </a:r>
            <a:endParaRPr kumimoji="0" sz="4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Jun 201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7  </a:t>
            </a: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Campaign 1A – Spring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Soil Active Layer Depth</a:t>
            </a: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(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P- and L-Band Radars</a:t>
            </a: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)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Jul 2017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  </a:t>
            </a: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Campaign 1B – Mid-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</a:t>
            </a: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ummer Veg Peak (LVIS, AVIRIS, ASCENDS)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Aug 2017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Campaign 1C – Late Summer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Active Layer Depth </a:t>
            </a: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 and L Band Radars)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65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PI-led Flights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Apr – Oct 2017	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Airborne </a:t>
            </a:r>
            <a:r>
              <a:rPr kumimoji="0" lang="en-US" sz="16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 situ </a:t>
            </a: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Atmospheric</a:t>
            </a:r>
            <a:r>
              <a:rPr kumimoji="0" lang="en-US" sz="16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Carbon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Sampling </a:t>
            </a: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Campaign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Jun – Sep 2017	CFIS Chlorophyll Fluorescence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</a:t>
            </a: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ampaigns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Jun, Aug 2017	</a:t>
            </a:r>
            <a:r>
              <a:rPr kumimoji="0" sz="16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AirSWOT</a:t>
            </a: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(surface water) C</a:t>
            </a: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ampaigns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Oct 2017	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	</a:t>
            </a: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P-Band: Autumn</a:t>
            </a:r>
            <a:r>
              <a:rPr kumimoji="0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Soil Active Layer Depth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25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3000" y="757278"/>
            <a:ext cx="6858000" cy="614322"/>
          </a:xfrm>
          <a:prstGeom prst="rect">
            <a:avLst/>
          </a:prstGeom>
          <a:ln w="12700">
            <a:solidFill>
              <a:srgbClr val="404040"/>
            </a:solidFill>
            <a:miter/>
          </a:ln>
          <a:effectLst>
            <a:outerShdw blurRad="101600" dist="762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254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0150" y="902466"/>
            <a:ext cx="2295939" cy="41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/>
          <p:cNvGrpSpPr/>
          <p:nvPr/>
        </p:nvGrpSpPr>
        <p:grpSpPr>
          <a:xfrm>
            <a:off x="6971510" y="1524682"/>
            <a:ext cx="2087119" cy="1854382"/>
            <a:chOff x="2890196" y="907506"/>
            <a:chExt cx="5958690" cy="5042988"/>
          </a:xfrm>
        </p:grpSpPr>
        <p:pic>
          <p:nvPicPr>
            <p:cNvPr id="7" name="pasted-image.pdf" descr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90196" y="4766274"/>
              <a:ext cx="890083" cy="87479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pasted-image.pdf" descr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958803" y="4766274"/>
              <a:ext cx="890083" cy="87479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pasted-image.pdf" descr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958803" y="1355013"/>
              <a:ext cx="890083" cy="87479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pasted-image.pdf" descr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890196" y="1355016"/>
              <a:ext cx="890083" cy="87479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pasted-image.pdf" descr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352378" y="907506"/>
              <a:ext cx="5065729" cy="5042988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2" name="ArcticGreeningImage_flat.png" descr="ArcticGreeningImage_flat.png"/>
          <p:cNvPicPr>
            <a:picLocks noChangeAspect="1"/>
          </p:cNvPicPr>
          <p:nvPr/>
        </p:nvPicPr>
        <p:blipFill>
          <a:blip r:embed="rId10">
            <a:extLst/>
          </a:blip>
          <a:srcRect r="32" b="14020"/>
          <a:stretch>
            <a:fillRect/>
          </a:stretch>
        </p:blipFill>
        <p:spPr>
          <a:xfrm>
            <a:off x="489848" y="5108792"/>
            <a:ext cx="2209122" cy="1292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2" descr="Picture 1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968512" y="5105400"/>
            <a:ext cx="1939997" cy="131891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 1027"/>
          <p:cNvSpPr/>
          <p:nvPr/>
        </p:nvSpPr>
        <p:spPr>
          <a:xfrm>
            <a:off x="5117644" y="4182214"/>
            <a:ext cx="4102556" cy="2294786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34290" bIns="34290">
            <a:noAutofit/>
          </a:bodyPr>
          <a:lstStyle/>
          <a:p>
            <a:pPr marL="0" marR="0" lvl="0" indent="0" algn="l" defTabSz="685800" rtl="0" eaLnBrk="1" fontAlgn="auto" latinLnBrk="0" hangingPunct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2017 ABoVE </a:t>
            </a: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irborne </a:t>
            </a: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ampaign provide</a:t>
            </a: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unique </a:t>
            </a: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data set to help characterize 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ecosystem vulnerability and resilience across NW North America</a:t>
            </a: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650" b="1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685800" rtl="0" eaLnBrk="1" fontAlgn="auto" latinLnBrk="0" hangingPunct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Provide</a:t>
            </a: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domain-wide context to unify site-level process studies</a:t>
            </a:r>
            <a:endParaRPr kumimoji="0" sz="1650" b="1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685800" rtl="0" eaLnBrk="1" fontAlgn="auto" latinLnBrk="0" hangingPunct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satellite remote sensing</a:t>
            </a:r>
          </a:p>
          <a:p>
            <a:pPr marL="342900" marR="0" lvl="0" indent="-342900" algn="l" defTabSz="685800" rtl="0" eaLnBrk="1" fontAlgn="auto" latinLnBrk="0" hangingPunct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Diverse </a:t>
            </a: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set of state-of-the-art 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sensor</a:t>
            </a: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s,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data an</a:t>
            </a: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lyses</a:t>
            </a: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&amp; modeling approaches.</a:t>
            </a:r>
            <a:endParaRPr kumimoji="0" sz="16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2" cstate="print"/>
          <a:srcRect l="17" t="24438" b="59315"/>
          <a:stretch>
            <a:fillRect/>
          </a:stretch>
        </p:blipFill>
        <p:spPr bwMode="auto">
          <a:xfrm>
            <a:off x="0" y="0"/>
            <a:ext cx="9144000" cy="77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438400" y="228600"/>
            <a:ext cx="5791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A.4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ABoVE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Phase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1b (2017-2020)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0E58C0-18DD-45C6-A340-D0C1BC367D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6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152400" y="1101167"/>
            <a:ext cx="883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97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97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97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97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97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97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97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97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97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u="sng" dirty="0" smtClean="0">
                <a:solidFill>
                  <a:srgbClr val="000000"/>
                </a:solidFill>
              </a:rPr>
              <a:t>NASA Science Mission Directorate (SMD) Top-Level Goals</a:t>
            </a:r>
            <a:endParaRPr lang="en-US" sz="2800" u="sng" dirty="0">
              <a:solidFill>
                <a:prstClr val="black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41541" y="2172042"/>
            <a:ext cx="8721698" cy="426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Astrophysics: Discovering the Secrets of the Universe</a:t>
            </a: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Planetary Sciences: Searching for Life in the Solar System and Beyond &amp; Understanding Our Solar System and It’s Components</a:t>
            </a: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Earth Science and </a:t>
            </a:r>
            <a:r>
              <a:rPr lang="en-US" sz="2800" dirty="0" err="1" smtClean="0">
                <a:solidFill>
                  <a:prstClr val="black"/>
                </a:solidFill>
                <a:latin typeface="Calibri" panose="020F0502020204030204"/>
              </a:rPr>
              <a:t>Heliophysics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: Safeguarding and Improving Life on Earth </a:t>
            </a:r>
          </a:p>
          <a:p>
            <a:pPr eaLnBrk="1" hangingPunct="1">
              <a:spcAft>
                <a:spcPts val="600"/>
              </a:spcAft>
            </a:pPr>
            <a:endParaRPr lang="en-US" sz="220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57785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bove_logo_pp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3061252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5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 cstate="print"/>
          <a:srcRect l="17" t="24438" b="59315"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8AC87-67F9-4D74-A7C3-C27C47E741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0" y="5741988"/>
            <a:ext cx="1452563" cy="11160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CC00"/>
                </a:solidFill>
              </a:rPr>
              <a:t>A.4 </a:t>
            </a:r>
            <a:r>
              <a:rPr lang="en-US" sz="3200" b="1" dirty="0" err="1" smtClean="0">
                <a:solidFill>
                  <a:srgbClr val="FFCC00"/>
                </a:solidFill>
              </a:rPr>
              <a:t>ABoVE</a:t>
            </a:r>
            <a:r>
              <a:rPr lang="en-US" sz="3200" b="1" dirty="0" smtClean="0">
                <a:solidFill>
                  <a:srgbClr val="FFCC00"/>
                </a:solidFill>
              </a:rPr>
              <a:t> Phase 2 Proposals Solicited</a:t>
            </a:r>
            <a:endParaRPr lang="en-US" sz="3200" b="1" dirty="0" smtClean="0">
              <a:solidFill>
                <a:srgbClr val="FFC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344" y="1558445"/>
            <a:ext cx="8915400" cy="4278936"/>
          </a:xfrm>
        </p:spPr>
        <p:txBody>
          <a:bodyPr/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Solar-Induced Fluorescence </a:t>
            </a:r>
            <a:r>
              <a:rPr lang="en-US" dirty="0" smtClean="0"/>
              <a:t>(SIF) of </a:t>
            </a:r>
            <a:r>
              <a:rPr lang="en-US" dirty="0"/>
              <a:t>Northern Ecosystems.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Airborne </a:t>
            </a:r>
            <a:r>
              <a:rPr lang="en-US" dirty="0"/>
              <a:t>Science Using Data Collected During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2017 </a:t>
            </a:r>
            <a:r>
              <a:rPr lang="en-US" dirty="0" err="1" smtClean="0"/>
              <a:t>ABoVE</a:t>
            </a:r>
            <a:r>
              <a:rPr lang="en-US" dirty="0" smtClean="0"/>
              <a:t> Airborne Campaign</a:t>
            </a:r>
            <a:r>
              <a:rPr lang="en-US" dirty="0"/>
              <a:t>. 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Advancing </a:t>
            </a:r>
            <a:r>
              <a:rPr lang="en-US" dirty="0" err="1"/>
              <a:t>ABoVE</a:t>
            </a:r>
            <a:r>
              <a:rPr lang="en-US" dirty="0"/>
              <a:t> Ecosystem Dynamics and Ecosystem Services Modeling.  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Societal </a:t>
            </a:r>
            <a:r>
              <a:rPr lang="en-US" dirty="0"/>
              <a:t>Effects of Environmental Change in the </a:t>
            </a:r>
            <a:r>
              <a:rPr lang="en-US" dirty="0" err="1"/>
              <a:t>ABoVE</a:t>
            </a:r>
            <a:r>
              <a:rPr lang="en-US" dirty="0"/>
              <a:t> Study </a:t>
            </a:r>
            <a:r>
              <a:rPr lang="en-US" dirty="0" smtClean="0"/>
              <a:t>Domain.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ABoVE</a:t>
            </a:r>
            <a:r>
              <a:rPr lang="en-US" dirty="0" smtClean="0"/>
              <a:t> Science Team Lead(s)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333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 cstate="print"/>
          <a:srcRect l="17" t="24438" b="59315"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8AC87-67F9-4D74-A7C3-C27C47E741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CC00"/>
                </a:solidFill>
              </a:rPr>
              <a:t>A.4 - ABoVE Phase 2 Selections</a:t>
            </a:r>
            <a:endParaRPr lang="en-US" sz="3200" b="1" dirty="0" smtClean="0">
              <a:solidFill>
                <a:srgbClr val="FFC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634981"/>
              </p:ext>
            </p:extLst>
          </p:nvPr>
        </p:nvGraphicFramePr>
        <p:xfrm>
          <a:off x="665019" y="1173017"/>
          <a:ext cx="7305962" cy="4715564"/>
        </p:xfrm>
        <a:graphic>
          <a:graphicData uri="http://schemas.openxmlformats.org/drawingml/2006/table">
            <a:tbl>
              <a:tblPr/>
              <a:tblGrid>
                <a:gridCol w="2576410">
                  <a:extLst>
                    <a:ext uri="{9D8B030D-6E8A-4147-A177-3AD203B41FA5}">
                      <a16:colId xmlns:a16="http://schemas.microsoft.com/office/drawing/2014/main" val="1160219227"/>
                    </a:ext>
                  </a:extLst>
                </a:gridCol>
                <a:gridCol w="1545846">
                  <a:extLst>
                    <a:ext uri="{9D8B030D-6E8A-4147-A177-3AD203B41FA5}">
                      <a16:colId xmlns:a16="http://schemas.microsoft.com/office/drawing/2014/main" val="47921190"/>
                    </a:ext>
                  </a:extLst>
                </a:gridCol>
                <a:gridCol w="1766681">
                  <a:extLst>
                    <a:ext uri="{9D8B030D-6E8A-4147-A177-3AD203B41FA5}">
                      <a16:colId xmlns:a16="http://schemas.microsoft.com/office/drawing/2014/main" val="1345959566"/>
                    </a:ext>
                  </a:extLst>
                </a:gridCol>
                <a:gridCol w="1417025">
                  <a:extLst>
                    <a:ext uri="{9D8B030D-6E8A-4147-A177-3AD203B41FA5}">
                      <a16:colId xmlns:a16="http://schemas.microsoft.com/office/drawing/2014/main" val="2512971732"/>
                    </a:ext>
                  </a:extLst>
                </a:gridCol>
              </a:tblGrid>
              <a:tr h="589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ABoVE Phase 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Selections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380834"/>
                  </a:ext>
                </a:extLst>
              </a:tr>
              <a:tr h="79471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Proposals Selected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Proposals Reviewed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Proposals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2967"/>
                  </a:ext>
                </a:extLst>
              </a:tr>
              <a:tr h="39735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Societal Impacts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350" marR="4762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37.5%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041168"/>
                  </a:ext>
                </a:extLst>
              </a:tr>
              <a:tr h="39735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Airborne Science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6350" marR="4762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23.1%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289982"/>
                  </a:ext>
                </a:extLst>
              </a:tr>
              <a:tr h="39735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SIF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350" marR="4762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131128"/>
                  </a:ext>
                </a:extLst>
              </a:tr>
              <a:tr h="39735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Modeling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6350" marR="4762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25.8%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93244"/>
                  </a:ext>
                </a:extLst>
              </a:tr>
              <a:tr h="39735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ABoVE Science Lead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4762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721891"/>
                  </a:ext>
                </a:extLst>
              </a:tr>
              <a:tr h="39735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4762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532737"/>
                  </a:ext>
                </a:extLst>
              </a:tr>
              <a:tr h="39735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4762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236001"/>
                  </a:ext>
                </a:extLst>
              </a:tr>
              <a:tr h="39735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Summary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6350" marR="4762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86364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93820" y="6114478"/>
            <a:ext cx="4292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&gt; $17 M of research funding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8638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 cstate="print"/>
          <a:srcRect l="17" t="24438" b="59315"/>
          <a:stretch>
            <a:fillRect/>
          </a:stretch>
        </p:blipFill>
        <p:spPr bwMode="auto">
          <a:xfrm>
            <a:off x="0" y="0"/>
            <a:ext cx="91440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8AC87-67F9-4D74-A7C3-C27C47E741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6307" y="-152400"/>
            <a:ext cx="7405257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CC00"/>
                </a:solidFill>
              </a:rPr>
              <a:t>A.4 - ABoVE Phase 2 Selections</a:t>
            </a:r>
            <a:endParaRPr lang="en-US" sz="3200" b="1" dirty="0" smtClean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877" y="822044"/>
            <a:ext cx="8126905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11 </a:t>
            </a:r>
            <a:r>
              <a:rPr lang="en-US" sz="2800" dirty="0">
                <a:solidFill>
                  <a:prstClr val="black"/>
                </a:solidFill>
              </a:rPr>
              <a:t>of </a:t>
            </a:r>
            <a:r>
              <a:rPr lang="en-US" sz="2800" dirty="0" smtClean="0">
                <a:solidFill>
                  <a:prstClr val="black"/>
                </a:solidFill>
              </a:rPr>
              <a:t>21 </a:t>
            </a:r>
            <a:r>
              <a:rPr lang="en-US" sz="2800" dirty="0">
                <a:solidFill>
                  <a:prstClr val="black"/>
                </a:solidFill>
              </a:rPr>
              <a:t>(</a:t>
            </a:r>
            <a:r>
              <a:rPr lang="en-US" sz="2800" dirty="0" smtClean="0">
                <a:solidFill>
                  <a:prstClr val="black"/>
                </a:solidFill>
              </a:rPr>
              <a:t>52%) selected </a:t>
            </a:r>
            <a:r>
              <a:rPr lang="en-US" sz="2800" dirty="0">
                <a:solidFill>
                  <a:prstClr val="black"/>
                </a:solidFill>
              </a:rPr>
              <a:t>projects are led </a:t>
            </a:r>
            <a:r>
              <a:rPr lang="en-US" sz="2800" dirty="0" smtClean="0">
                <a:solidFill>
                  <a:prstClr val="black"/>
                </a:solidFill>
              </a:rPr>
              <a:t>by </a:t>
            </a:r>
            <a:r>
              <a:rPr lang="en-US" sz="2800" dirty="0">
                <a:solidFill>
                  <a:prstClr val="black"/>
                </a:solidFill>
              </a:rPr>
              <a:t>a first-time </a:t>
            </a:r>
            <a:r>
              <a:rPr lang="en-US" sz="2800" dirty="0" smtClean="0">
                <a:solidFill>
                  <a:prstClr val="black"/>
                </a:solidFill>
              </a:rPr>
              <a:t/>
            </a:r>
            <a:br>
              <a:rPr lang="en-US" sz="2800" dirty="0" smtClean="0">
                <a:solidFill>
                  <a:prstClr val="black"/>
                </a:solidFill>
              </a:rPr>
            </a:br>
            <a:r>
              <a:rPr lang="en-US" sz="2800" dirty="0" smtClean="0">
                <a:solidFill>
                  <a:prstClr val="black"/>
                </a:solidFill>
              </a:rPr>
              <a:t>      funded </a:t>
            </a:r>
            <a:r>
              <a:rPr lang="en-US" sz="2800" dirty="0">
                <a:solidFill>
                  <a:prstClr val="black"/>
                </a:solidFill>
              </a:rPr>
              <a:t>ABoVE PI.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black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  5 New PI’s (24%) were </a:t>
            </a:r>
            <a:r>
              <a:rPr lang="en-US" sz="2800" dirty="0">
                <a:solidFill>
                  <a:prstClr val="black"/>
                </a:solidFill>
              </a:rPr>
              <a:t>previously ABoVE </a:t>
            </a:r>
            <a:r>
              <a:rPr lang="en-US" sz="2800" dirty="0" smtClean="0">
                <a:solidFill>
                  <a:prstClr val="black"/>
                </a:solidFill>
              </a:rPr>
              <a:t>co-Is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</a:rPr>
              <a:t>  </a:t>
            </a:r>
            <a:r>
              <a:rPr lang="en-US" sz="2800" dirty="0" smtClean="0">
                <a:solidFill>
                  <a:prstClr val="black"/>
                </a:solidFill>
              </a:rPr>
              <a:t>(Armstrong, French, </a:t>
            </a:r>
            <a:r>
              <a:rPr lang="en-US" sz="2800" dirty="0" err="1" smtClean="0">
                <a:solidFill>
                  <a:prstClr val="black"/>
                </a:solidFill>
              </a:rPr>
              <a:t>Frankenburg</a:t>
            </a:r>
            <a:r>
              <a:rPr lang="en-US" sz="2800" dirty="0" smtClean="0">
                <a:solidFill>
                  <a:prstClr val="black"/>
                </a:solidFill>
              </a:rPr>
              <a:t>, Butman, Hensley)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 smtClean="0">
              <a:solidFill>
                <a:prstClr val="black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  6 New PI’s (29%) are new to ABoVE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(Townsend, Duncanson, Fox, Lutz, Chen, Hu)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 smtClean="0">
              <a:solidFill>
                <a:prstClr val="black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10 PI’s (47%) are </a:t>
            </a:r>
            <a:r>
              <a:rPr lang="en-US" sz="2800" dirty="0">
                <a:solidFill>
                  <a:prstClr val="black"/>
                </a:solidFill>
              </a:rPr>
              <a:t>returning </a:t>
            </a:r>
            <a:r>
              <a:rPr lang="en-US" sz="2800" dirty="0" smtClean="0">
                <a:solidFill>
                  <a:prstClr val="black"/>
                </a:solidFill>
              </a:rPr>
              <a:t>PI’s.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(Miller, Miller, Goetz, Goetz, Kimball, Boelman, </a:t>
            </a:r>
            <a:br>
              <a:rPr lang="en-US" sz="2800" dirty="0" smtClean="0">
                <a:solidFill>
                  <a:prstClr val="black"/>
                </a:solidFill>
              </a:rPr>
            </a:br>
            <a:r>
              <a:rPr lang="en-US" sz="2800" dirty="0" smtClean="0">
                <a:solidFill>
                  <a:prstClr val="black"/>
                </a:solidFill>
              </a:rPr>
              <a:t>     Loboda, Bourgeau-Chavez, Fisher, Huemmrich)</a:t>
            </a:r>
            <a:br>
              <a:rPr lang="en-US" sz="2800" dirty="0" smtClean="0">
                <a:solidFill>
                  <a:prstClr val="black"/>
                </a:solidFill>
              </a:rPr>
            </a:br>
            <a:r>
              <a:rPr lang="en-US" sz="2800" dirty="0" smtClean="0">
                <a:solidFill>
                  <a:prstClr val="black"/>
                </a:solidFill>
              </a:rPr>
              <a:t>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  7 PI’s (33%) are female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black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7608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57785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bove_logo_pp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3061252" cy="55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5665" y="1977982"/>
            <a:ext cx="8363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It is my intention that ABoVE be a nine- to ten-year research program.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552095" y="3861661"/>
            <a:ext cx="79966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ABoVE continues to have a very high profile within NASA and across </a:t>
            </a:r>
            <a:r>
              <a:rPr lang="en-US" sz="2200" dirty="0" smtClean="0">
                <a:solidFill>
                  <a:prstClr val="black"/>
                </a:solidFill>
              </a:rPr>
              <a:t>the </a:t>
            </a:r>
            <a:r>
              <a:rPr lang="en-US" sz="2200" dirty="0">
                <a:solidFill>
                  <a:prstClr val="black"/>
                </a:solidFill>
              </a:rPr>
              <a:t>federal </a:t>
            </a:r>
            <a:r>
              <a:rPr lang="en-US" sz="2200" dirty="0" smtClean="0">
                <a:solidFill>
                  <a:prstClr val="black"/>
                </a:solidFill>
              </a:rPr>
              <a:t>government and beyond </a:t>
            </a:r>
            <a:r>
              <a:rPr lang="en-US" sz="2200" dirty="0">
                <a:solidFill>
                  <a:prstClr val="black"/>
                </a:solidFill>
              </a:rPr>
              <a:t>(GCRP, </a:t>
            </a:r>
            <a:r>
              <a:rPr lang="en-US" sz="2200" dirty="0" smtClean="0">
                <a:solidFill>
                  <a:prstClr val="black"/>
                </a:solidFill>
              </a:rPr>
              <a:t>IARPC)</a:t>
            </a: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6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486"/>
            <a:ext cx="9144000" cy="5143500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568236" y="2423269"/>
            <a:ext cx="1292912" cy="2604387"/>
          </a:xfrm>
          <a:prstGeom prst="rect">
            <a:avLst/>
          </a:prstGeom>
          <a:solidFill>
            <a:schemeClr val="tx1">
              <a:alpha val="39000"/>
            </a:schemeClr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93" name="Group 92"/>
          <p:cNvGrpSpPr/>
          <p:nvPr/>
        </p:nvGrpSpPr>
        <p:grpSpPr>
          <a:xfrm>
            <a:off x="398497" y="1216289"/>
            <a:ext cx="1049918" cy="906419"/>
            <a:chOff x="286427" y="227316"/>
            <a:chExt cx="1399890" cy="1208558"/>
          </a:xfrm>
        </p:grpSpPr>
        <p:sp>
          <p:nvSpPr>
            <p:cNvPr id="82" name="Rectangle 81"/>
            <p:cNvSpPr/>
            <p:nvPr/>
          </p:nvSpPr>
          <p:spPr>
            <a:xfrm>
              <a:off x="286427" y="227316"/>
              <a:ext cx="1296840" cy="1063572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97563" y="356283"/>
              <a:ext cx="118871" cy="118871"/>
            </a:xfrm>
            <a:prstGeom prst="rect">
              <a:avLst/>
            </a:prstGeom>
            <a:solidFill>
              <a:srgbClr val="FDFD5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97563" y="580394"/>
              <a:ext cx="118871" cy="118871"/>
            </a:xfrm>
            <a:prstGeom prst="rect">
              <a:avLst/>
            </a:prstGeom>
            <a:solidFill>
              <a:srgbClr val="E49E4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1A947"/>
                </a:solidFill>
                <a:latin typeface="Century Gothic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97563" y="804505"/>
              <a:ext cx="118871" cy="118871"/>
            </a:xfrm>
            <a:prstGeom prst="rect">
              <a:avLst/>
            </a:prstGeom>
            <a:solidFill>
              <a:srgbClr val="A6FA8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7563" y="1028617"/>
              <a:ext cx="118871" cy="118871"/>
            </a:xfrm>
            <a:prstGeom prst="rect">
              <a:avLst/>
            </a:prstGeom>
            <a:solidFill>
              <a:srgbClr val="B6EEF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white"/>
                  </a:solidFill>
                  <a:latin typeface="Century Gothic"/>
                </a:rPr>
                <a:t>      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75027" y="266700"/>
              <a:ext cx="121129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DFD5F"/>
                  </a:solidFill>
                  <a:latin typeface="Arial Narrow"/>
                  <a:ea typeface="ＭＳ Ｐゴシック" charset="-128"/>
                  <a:cs typeface="Arial Narrow"/>
                </a:rPr>
                <a:t>(Pre)Formulation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75027" y="492277"/>
              <a:ext cx="112517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1A947"/>
                  </a:solidFill>
                  <a:latin typeface="Arial Narrow"/>
                  <a:ea typeface="ＭＳ Ｐゴシック" charset="-128"/>
                  <a:cs typeface="Arial Narrow"/>
                </a:rPr>
                <a:t>Implementation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75027" y="717855"/>
              <a:ext cx="102357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92D050"/>
                  </a:solidFill>
                  <a:latin typeface="Arial Narrow"/>
                  <a:ea typeface="ＭＳ Ｐゴシック" charset="-128"/>
                  <a:cs typeface="Arial Narrow"/>
                </a:rPr>
                <a:t>Primary</a:t>
              </a:r>
              <a:r>
                <a:rPr lang="en-US" sz="900" dirty="0">
                  <a:solidFill>
                    <a:srgbClr val="A6FA8C"/>
                  </a:solidFill>
                  <a:latin typeface="Arial Narrow"/>
                  <a:ea typeface="ＭＳ Ｐゴシック" charset="-128"/>
                  <a:cs typeface="Arial Narrow"/>
                </a:rPr>
                <a:t> Ops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75027" y="943431"/>
              <a:ext cx="10235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B6EEFD"/>
                  </a:solidFill>
                  <a:latin typeface="Arial Narrow"/>
                  <a:ea typeface="ＭＳ Ｐゴシック" charset="-128"/>
                  <a:cs typeface="Arial Narrow"/>
                </a:rPr>
                <a:t>Extended 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/>
                  <a:ea typeface="ＭＳ Ｐゴシック" charset="-128"/>
                  <a:cs typeface="Arial Narrow"/>
                </a:rPr>
                <a:t>Ops</a:t>
              </a: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341572" y="2327306"/>
            <a:ext cx="1635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latin typeface="Arial Narrow"/>
                <a:ea typeface="ＭＳ Ｐゴシック" charset="-128"/>
                <a:cs typeface="Arial Narrow"/>
              </a:rPr>
              <a:t>ISS Instruments</a:t>
            </a:r>
          </a:p>
          <a:p>
            <a:endParaRPr lang="en-US" sz="600" b="1" dirty="0">
              <a:solidFill>
                <a:prstClr val="white"/>
              </a:solidFill>
              <a:latin typeface="Arial Narrow"/>
              <a:ea typeface="ＭＳ Ｐゴシック" charset="-128"/>
              <a:cs typeface="Arial Narrow"/>
            </a:endParaRPr>
          </a:p>
          <a:p>
            <a:r>
              <a:rPr lang="en-US" sz="900" b="1" dirty="0">
                <a:solidFill>
                  <a:srgbClr val="A6FA8C"/>
                </a:solidFill>
                <a:latin typeface="Arial Narrow"/>
                <a:cs typeface="Arial Narrow"/>
              </a:rPr>
              <a:t>LIS (2020), SAGE III (2020)</a:t>
            </a:r>
          </a:p>
          <a:p>
            <a:r>
              <a:rPr lang="en-US" sz="900" b="1" dirty="0">
                <a:solidFill>
                  <a:srgbClr val="A6FA8C"/>
                </a:solidFill>
                <a:latin typeface="Arial Narrow"/>
                <a:cs typeface="Arial Narrow"/>
              </a:rPr>
              <a:t>TSIS-1 (2018), </a:t>
            </a:r>
            <a:r>
              <a:rPr lang="en-US" sz="900" b="1" dirty="0">
                <a:solidFill>
                  <a:srgbClr val="A9EC95"/>
                </a:solidFill>
                <a:latin typeface="Arial Narrow"/>
                <a:cs typeface="Arial Narrow"/>
              </a:rPr>
              <a:t>ECOSTRESS (2019), </a:t>
            </a:r>
            <a:r>
              <a:rPr lang="en-US" sz="900" b="1" dirty="0">
                <a:solidFill>
                  <a:srgbClr val="A6FA8C"/>
                </a:solidFill>
                <a:latin typeface="Arial Narrow"/>
                <a:cs typeface="Arial Narrow"/>
              </a:rPr>
              <a:t>GEDI OCO-3 (2021), (2020)</a:t>
            </a:r>
            <a:br>
              <a:rPr lang="en-US" sz="900" b="1" dirty="0">
                <a:solidFill>
                  <a:srgbClr val="A6FA8C"/>
                </a:solidFill>
                <a:latin typeface="Arial Narrow"/>
                <a:cs typeface="Arial Narrow"/>
              </a:rPr>
            </a:br>
            <a:r>
              <a:rPr lang="en-US" sz="900" b="1" dirty="0">
                <a:solidFill>
                  <a:srgbClr val="FDFD5F"/>
                </a:solidFill>
                <a:latin typeface="Arial Narrow"/>
                <a:cs typeface="Arial Narrow"/>
              </a:rPr>
              <a:t>CLARREO-PF (2020), EMIT (TBD)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611739" y="2617386"/>
            <a:ext cx="1360844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>
                <a:solidFill>
                  <a:schemeClr val="bg1"/>
                </a:solidFill>
                <a:latin typeface="Arial Narrow"/>
                <a:cs typeface="Arial Narrow"/>
              </a:rPr>
              <a:t>InVEST</a:t>
            </a:r>
            <a:r>
              <a:rPr lang="en-US" sz="1050" b="1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50" b="1" dirty="0" err="1">
                <a:solidFill>
                  <a:schemeClr val="bg1"/>
                </a:solidFill>
                <a:latin typeface="Arial Narrow"/>
                <a:cs typeface="Arial Narrow"/>
              </a:rPr>
              <a:t>CubeSats</a:t>
            </a:r>
            <a:endParaRPr lang="en-US" sz="105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>
              <a:lnSpc>
                <a:spcPct val="50000"/>
              </a:lnSpc>
            </a:pPr>
            <a:endParaRPr lang="en-US" sz="1050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en-US" sz="900" b="1" dirty="0">
                <a:solidFill>
                  <a:srgbClr val="B6EEFD"/>
                </a:solidFill>
                <a:latin typeface="Arial Narrow"/>
                <a:cs typeface="Arial Narrow"/>
              </a:rPr>
              <a:t>RAVAN </a:t>
            </a:r>
            <a:r>
              <a:rPr lang="en-US" sz="900" b="1" dirty="0">
                <a:solidFill>
                  <a:srgbClr val="B6EEFD"/>
                </a:solidFill>
                <a:latin typeface="Arial Narrow"/>
                <a:ea typeface="ＭＳ Ｐゴシック" charset="-128"/>
                <a:cs typeface="Arial Narrow"/>
              </a:rPr>
              <a:t>(2016)</a:t>
            </a:r>
          </a:p>
          <a:p>
            <a:pPr>
              <a:lnSpc>
                <a:spcPct val="110000"/>
              </a:lnSpc>
            </a:pPr>
            <a:r>
              <a:rPr lang="en-US" sz="900" b="1" dirty="0" err="1">
                <a:solidFill>
                  <a:srgbClr val="B6EEFD"/>
                </a:solidFill>
                <a:latin typeface="Arial Narrow"/>
                <a:cs typeface="Arial Narrow"/>
              </a:rPr>
              <a:t>RainCube</a:t>
            </a:r>
            <a:r>
              <a:rPr lang="en-US" sz="900" b="1" dirty="0">
                <a:solidFill>
                  <a:srgbClr val="B6EEFD"/>
                </a:solidFill>
                <a:latin typeface="Arial Narrow"/>
                <a:cs typeface="Arial Narrow"/>
              </a:rPr>
              <a:t> </a:t>
            </a:r>
            <a:r>
              <a:rPr lang="en-US" sz="900" b="1" dirty="0">
                <a:solidFill>
                  <a:srgbClr val="B6EEFD"/>
                </a:solidFill>
                <a:latin typeface="Arial Narrow"/>
                <a:ea typeface="ＭＳ Ｐゴシック" charset="-128"/>
                <a:cs typeface="Arial Narrow"/>
              </a:rPr>
              <a:t>(2018)</a:t>
            </a:r>
          </a:p>
          <a:p>
            <a:pPr>
              <a:lnSpc>
                <a:spcPct val="110000"/>
              </a:lnSpc>
            </a:pPr>
            <a:r>
              <a:rPr lang="en-US" sz="900" b="1" dirty="0">
                <a:solidFill>
                  <a:srgbClr val="A6FA8C"/>
                </a:solidFill>
                <a:latin typeface="Arial Narrow"/>
                <a:ea typeface="ＭＳ Ｐゴシック" charset="-128"/>
                <a:cs typeface="Arial Narrow"/>
              </a:rPr>
              <a:t>TEMPEST-D (2018)</a:t>
            </a:r>
            <a:endParaRPr lang="en-US" sz="900" b="1" dirty="0">
              <a:solidFill>
                <a:srgbClr val="A6FA8C"/>
              </a:solidFill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en-US" sz="900" b="1" dirty="0" err="1">
                <a:solidFill>
                  <a:srgbClr val="A6FA8C"/>
                </a:solidFill>
                <a:latin typeface="Arial Narrow"/>
                <a:ea typeface="ＭＳ Ｐゴシック" charset="-128"/>
                <a:cs typeface="Arial Narrow"/>
              </a:rPr>
              <a:t>CubeRRT</a:t>
            </a:r>
            <a:r>
              <a:rPr lang="en-US" sz="900" b="1" dirty="0">
                <a:solidFill>
                  <a:srgbClr val="A6FA8C"/>
                </a:solidFill>
                <a:latin typeface="Arial Narrow"/>
                <a:ea typeface="ＭＳ Ｐゴシック" charset="-128"/>
                <a:cs typeface="Arial Narrow"/>
              </a:rPr>
              <a:t> (2018)</a:t>
            </a:r>
            <a:endParaRPr lang="en-US" sz="900" b="1" dirty="0">
              <a:solidFill>
                <a:srgbClr val="A6FA8C"/>
              </a:solidFill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en-US" sz="900" b="1" dirty="0">
                <a:solidFill>
                  <a:srgbClr val="A6FA8C"/>
                </a:solidFill>
                <a:latin typeface="Arial Narrow"/>
                <a:ea typeface="ＭＳ Ｐゴシック" charset="-128"/>
                <a:cs typeface="Arial Narrow"/>
              </a:rPr>
              <a:t>CSIM (2018)</a:t>
            </a:r>
          </a:p>
          <a:p>
            <a:pPr>
              <a:lnSpc>
                <a:spcPct val="110000"/>
              </a:lnSpc>
            </a:pPr>
            <a:r>
              <a:rPr lang="en-US" sz="900" b="1" dirty="0" err="1">
                <a:solidFill>
                  <a:srgbClr val="E49E42"/>
                </a:solidFill>
                <a:latin typeface="Arial Narrow"/>
                <a:cs typeface="Arial Narrow"/>
              </a:rPr>
              <a:t>CIRiS</a:t>
            </a:r>
            <a:r>
              <a:rPr lang="en-US" sz="900" b="1" dirty="0">
                <a:solidFill>
                  <a:srgbClr val="E49E42"/>
                </a:solidFill>
                <a:latin typeface="Arial Narrow"/>
                <a:cs typeface="Arial Narrow"/>
              </a:rPr>
              <a:t> </a:t>
            </a:r>
            <a:r>
              <a:rPr lang="en-US" sz="900" b="1" dirty="0">
                <a:solidFill>
                  <a:srgbClr val="E49E42"/>
                </a:solidFill>
                <a:latin typeface="Arial Narrow"/>
                <a:ea typeface="ＭＳ Ｐゴシック" charset="-128"/>
                <a:cs typeface="Arial Narrow"/>
              </a:rPr>
              <a:t>(2019)</a:t>
            </a:r>
            <a:endParaRPr lang="en-US" sz="900" b="1" dirty="0">
              <a:solidFill>
                <a:srgbClr val="E49E42"/>
              </a:solidFill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en-US" sz="900" b="1" dirty="0">
                <a:solidFill>
                  <a:srgbClr val="E49E42"/>
                </a:solidFill>
                <a:latin typeface="Arial Narrow"/>
                <a:cs typeface="Arial Narrow"/>
              </a:rPr>
              <a:t>HARP </a:t>
            </a:r>
            <a:r>
              <a:rPr lang="en-US" sz="900" b="1" dirty="0">
                <a:solidFill>
                  <a:srgbClr val="E49E42"/>
                </a:solidFill>
                <a:latin typeface="Arial Narrow"/>
                <a:ea typeface="ＭＳ Ｐゴシック" charset="-128"/>
                <a:cs typeface="Arial Narrow"/>
              </a:rPr>
              <a:t>(2019)</a:t>
            </a:r>
          </a:p>
          <a:p>
            <a:pPr>
              <a:lnSpc>
                <a:spcPct val="110000"/>
              </a:lnSpc>
            </a:pPr>
            <a:r>
              <a:rPr lang="en-US" sz="900" b="1" dirty="0" err="1">
                <a:solidFill>
                  <a:srgbClr val="E49E42"/>
                </a:solidFill>
                <a:latin typeface="Arial Narrow"/>
                <a:ea typeface="ＭＳ Ｐゴシック" charset="-128"/>
                <a:cs typeface="Arial Narrow"/>
              </a:rPr>
              <a:t>SNoOPI</a:t>
            </a:r>
            <a:r>
              <a:rPr lang="en-US" sz="900" b="1" dirty="0">
                <a:solidFill>
                  <a:srgbClr val="E49E42"/>
                </a:solidFill>
                <a:latin typeface="Arial Narrow"/>
                <a:ea typeface="ＭＳ Ｐゴシック" charset="-128"/>
                <a:cs typeface="Arial Narrow"/>
              </a:rPr>
              <a:t>*</a:t>
            </a:r>
          </a:p>
          <a:p>
            <a:pPr>
              <a:lnSpc>
                <a:spcPct val="110000"/>
              </a:lnSpc>
            </a:pPr>
            <a:r>
              <a:rPr lang="en-US" sz="900" b="1" dirty="0" err="1">
                <a:solidFill>
                  <a:srgbClr val="E49E42"/>
                </a:solidFill>
                <a:latin typeface="Arial Narrow"/>
                <a:ea typeface="ＭＳ Ｐゴシック" charset="-128"/>
                <a:cs typeface="Arial Narrow"/>
              </a:rPr>
              <a:t>HyTI</a:t>
            </a:r>
            <a:r>
              <a:rPr lang="en-US" sz="900" b="1" dirty="0">
                <a:solidFill>
                  <a:srgbClr val="E49E42"/>
                </a:solidFill>
                <a:latin typeface="Arial Narrow"/>
                <a:ea typeface="ＭＳ Ｐゴシック" charset="-128"/>
                <a:cs typeface="Arial Narrow"/>
              </a:rPr>
              <a:t>*</a:t>
            </a:r>
          </a:p>
          <a:p>
            <a:pPr>
              <a:lnSpc>
                <a:spcPct val="110000"/>
              </a:lnSpc>
            </a:pPr>
            <a:r>
              <a:rPr lang="en-US" sz="900" b="1" dirty="0">
                <a:solidFill>
                  <a:srgbClr val="E49E42"/>
                </a:solidFill>
                <a:latin typeface="Arial Narrow"/>
                <a:ea typeface="ＭＳ Ｐゴシック" charset="-128"/>
                <a:cs typeface="Arial Narrow"/>
              </a:rPr>
              <a:t>CTIM*</a:t>
            </a:r>
          </a:p>
          <a:p>
            <a:pPr>
              <a:lnSpc>
                <a:spcPct val="110000"/>
              </a:lnSpc>
            </a:pPr>
            <a:r>
              <a:rPr lang="en-US" sz="900" b="1" dirty="0">
                <a:solidFill>
                  <a:srgbClr val="E49E42"/>
                </a:solidFill>
                <a:latin typeface="Arial Narrow"/>
                <a:ea typeface="ＭＳ Ｐゴシック" charset="-128"/>
                <a:cs typeface="Arial Narrow"/>
              </a:rPr>
              <a:t>TACOS*</a:t>
            </a:r>
            <a:endParaRPr lang="en-US" sz="900" b="1" dirty="0">
              <a:solidFill>
                <a:srgbClr val="E49E42"/>
              </a:solidFill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endParaRPr lang="en-US" sz="900" dirty="0">
              <a:solidFill>
                <a:schemeClr val="bg1">
                  <a:lumMod val="95000"/>
                </a:schemeClr>
              </a:solidFill>
              <a:latin typeface="Arial Narrow"/>
              <a:ea typeface="ＭＳ Ｐゴシック" charset="-128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en-US" sz="750" dirty="0">
                <a:solidFill>
                  <a:srgbClr val="E49E42"/>
                </a:solidFill>
                <a:latin typeface="Arial Narrow"/>
                <a:ea typeface="ＭＳ Ｐゴシック" charset="-128"/>
                <a:cs typeface="Arial Narrow"/>
              </a:rPr>
              <a:t>* </a:t>
            </a:r>
            <a:r>
              <a:rPr lang="en-US" sz="750" i="1" dirty="0">
                <a:solidFill>
                  <a:srgbClr val="E49E42"/>
                </a:solidFill>
                <a:latin typeface="Arial Narrow"/>
                <a:ea typeface="ＭＳ Ｐゴシック" charset="-128"/>
                <a:cs typeface="Arial Narrow"/>
              </a:rPr>
              <a:t>Launch date TBD</a:t>
            </a:r>
            <a:endParaRPr lang="en-US" sz="750" i="1" dirty="0">
              <a:solidFill>
                <a:srgbClr val="E49E42"/>
              </a:solidFill>
              <a:latin typeface="Arial Narrow"/>
              <a:cs typeface="Arial Narrow"/>
            </a:endParaRPr>
          </a:p>
        </p:txBody>
      </p:sp>
      <p:sp>
        <p:nvSpPr>
          <p:cNvPr id="99" name="TextBox 12"/>
          <p:cNvSpPr txBox="1">
            <a:spLocks noChangeArrowheads="1"/>
          </p:cNvSpPr>
          <p:nvPr/>
        </p:nvSpPr>
        <p:spPr bwMode="auto">
          <a:xfrm>
            <a:off x="1506513" y="1100185"/>
            <a:ext cx="331351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250" b="1" dirty="0">
                <a:solidFill>
                  <a:schemeClr val="bg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NASA Earth Science </a:t>
            </a:r>
            <a:r>
              <a:rPr lang="en-US" sz="2100" dirty="0">
                <a:solidFill>
                  <a:schemeClr val="bg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/>
            </a:r>
            <a:br>
              <a:rPr lang="en-US" sz="2100" dirty="0">
                <a:solidFill>
                  <a:schemeClr val="bg1"/>
                </a:solidFill>
                <a:latin typeface="Arial Narrow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rgbClr val="FFFFFF"/>
                </a:solidFill>
                <a:latin typeface="Arial Narrow" charset="0"/>
              </a:rPr>
              <a:t>Missions: Present through 2023</a:t>
            </a:r>
            <a:endParaRPr lang="en-US" sz="1800" dirty="0">
              <a:solidFill>
                <a:srgbClr val="FFFF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611">
            <a:off x="5380181" y="5200329"/>
            <a:ext cx="881375" cy="329972"/>
          </a:xfrm>
          <a:prstGeom prst="rect">
            <a:avLst/>
          </a:prstGeom>
        </p:spPr>
      </p:pic>
      <p:pic>
        <p:nvPicPr>
          <p:cNvPr id="74" name="Picture 73" descr="Landsat_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01" y="1743898"/>
            <a:ext cx="521468" cy="208587"/>
          </a:xfrm>
          <a:prstGeom prst="rect">
            <a:avLst/>
          </a:prstGeom>
        </p:spPr>
      </p:pic>
      <p:pic>
        <p:nvPicPr>
          <p:cNvPr id="75" name="Picture 74" descr="PAC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189" y="1077556"/>
            <a:ext cx="306324" cy="324612"/>
          </a:xfrm>
          <a:prstGeom prst="rect">
            <a:avLst/>
          </a:prstGeom>
        </p:spPr>
      </p:pic>
      <p:pic>
        <p:nvPicPr>
          <p:cNvPr id="76" name="Picture 75" descr="NI-SA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18" y="1915126"/>
            <a:ext cx="256032" cy="438912"/>
          </a:xfrm>
          <a:prstGeom prst="rect">
            <a:avLst/>
          </a:prstGeom>
        </p:spPr>
      </p:pic>
      <p:pic>
        <p:nvPicPr>
          <p:cNvPr id="77" name="Picture 76" descr="ICESat-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59" y="2489663"/>
            <a:ext cx="493776" cy="472839"/>
          </a:xfrm>
          <a:prstGeom prst="rect">
            <a:avLst/>
          </a:prstGeom>
        </p:spPr>
      </p:pic>
      <p:pic>
        <p:nvPicPr>
          <p:cNvPr id="78" name="Picture 77" descr="CYGNS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73" y="3291659"/>
            <a:ext cx="750293" cy="219384"/>
          </a:xfrm>
          <a:prstGeom prst="rect">
            <a:avLst/>
          </a:prstGeom>
        </p:spPr>
      </p:pic>
      <p:pic>
        <p:nvPicPr>
          <p:cNvPr id="79" name="Picture 78" descr="DSCOVR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173" y="3618257"/>
            <a:ext cx="382048" cy="212732"/>
          </a:xfrm>
          <a:prstGeom prst="rect">
            <a:avLst/>
          </a:prstGeom>
        </p:spPr>
      </p:pic>
      <p:pic>
        <p:nvPicPr>
          <p:cNvPr id="80" name="Picture 79" descr="SMAP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940" y="3451517"/>
            <a:ext cx="470916" cy="649224"/>
          </a:xfrm>
          <a:prstGeom prst="rect">
            <a:avLst/>
          </a:prstGeom>
        </p:spPr>
      </p:pic>
      <p:pic>
        <p:nvPicPr>
          <p:cNvPr id="81" name="Picture 80" descr="G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27" y="4749628"/>
            <a:ext cx="1142372" cy="560648"/>
          </a:xfrm>
          <a:prstGeom prst="rect">
            <a:avLst/>
          </a:prstGeom>
        </p:spPr>
      </p:pic>
      <p:pic>
        <p:nvPicPr>
          <p:cNvPr id="94" name="Picture 93" descr="OCO-2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55" y="5364119"/>
            <a:ext cx="1698767" cy="491748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5063027" y="1914972"/>
            <a:ext cx="9888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E49E42"/>
                </a:solidFill>
                <a:latin typeface="Arial Narrow"/>
                <a:cs typeface="Arial Narrow"/>
              </a:rPr>
              <a:t>Landsat 9 (2020)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422038" y="1243986"/>
            <a:ext cx="756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DFD5F"/>
                </a:solidFill>
                <a:latin typeface="Arial Narrow"/>
                <a:cs typeface="Arial Narrow"/>
              </a:rPr>
              <a:t>PACE (2022)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351016" y="2219312"/>
            <a:ext cx="587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1A947"/>
                </a:solidFill>
                <a:latin typeface="Arial Narrow"/>
                <a:cs typeface="Arial Narrow"/>
              </a:rPr>
              <a:t>NI-SAR </a:t>
            </a:r>
            <a:endParaRPr lang="en-US" sz="900" b="1" dirty="0" smtClean="0">
              <a:solidFill>
                <a:srgbClr val="F1A947"/>
              </a:solidFill>
              <a:latin typeface="Arial Narrow"/>
              <a:cs typeface="Arial Narrow"/>
            </a:endParaRPr>
          </a:p>
          <a:p>
            <a:r>
              <a:rPr lang="en-US" sz="900" b="1" dirty="0" smtClean="0">
                <a:solidFill>
                  <a:srgbClr val="F1A947"/>
                </a:solidFill>
                <a:latin typeface="Arial Narrow"/>
                <a:cs typeface="Arial Narrow"/>
              </a:rPr>
              <a:t>(</a:t>
            </a:r>
            <a:r>
              <a:rPr lang="en-US" sz="900" b="1" dirty="0">
                <a:solidFill>
                  <a:srgbClr val="F1A947"/>
                </a:solidFill>
                <a:latin typeface="Arial Narrow"/>
                <a:cs typeface="Arial Narrow"/>
              </a:rPr>
              <a:t>2021)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791057" y="2398663"/>
            <a:ext cx="7654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1A947"/>
                </a:solidFill>
                <a:latin typeface="Arial Narrow"/>
                <a:cs typeface="Arial Narrow"/>
              </a:rPr>
              <a:t>SWOT (2021)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614100" y="2622714"/>
            <a:ext cx="81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1A947"/>
                </a:solidFill>
                <a:latin typeface="Arial Narrow"/>
                <a:cs typeface="Arial Narrow"/>
              </a:rPr>
              <a:t>TEMPO (2018)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944693" y="2981120"/>
            <a:ext cx="108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90DB86"/>
                </a:solidFill>
                <a:latin typeface="Arial Narrow"/>
                <a:cs typeface="Arial Narrow"/>
              </a:rPr>
              <a:t>GRACE-FO (2) (2023)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201335" y="2820488"/>
            <a:ext cx="8892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A6FA8C"/>
                </a:solidFill>
                <a:latin typeface="Arial Narrow"/>
                <a:cs typeface="Arial Narrow"/>
              </a:rPr>
              <a:t>ICESat-2 (2021)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5062152" y="3059896"/>
            <a:ext cx="10305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9AE882"/>
                </a:solidFill>
                <a:latin typeface="Arial Narrow"/>
                <a:cs typeface="Arial Narrow"/>
              </a:rPr>
              <a:t>CYGNSS (8) (2019)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5478718" y="3716053"/>
            <a:ext cx="8982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A6FA8C"/>
                </a:solidFill>
                <a:latin typeface="Arial Narrow"/>
                <a:cs typeface="Arial Narrow"/>
              </a:rPr>
              <a:t>NISTAR, EPIC</a:t>
            </a:r>
          </a:p>
          <a:p>
            <a:r>
              <a:rPr lang="en-US" sz="900" b="1" dirty="0">
                <a:solidFill>
                  <a:srgbClr val="A6FA8C"/>
                </a:solidFill>
                <a:latin typeface="Arial Narrow"/>
                <a:cs typeface="Arial Narrow"/>
              </a:rPr>
              <a:t>(DSCOVR / </a:t>
            </a:r>
          </a:p>
          <a:p>
            <a:r>
              <a:rPr lang="en-US" sz="900" b="1" dirty="0">
                <a:solidFill>
                  <a:srgbClr val="A6FA8C"/>
                </a:solidFill>
                <a:latin typeface="Arial Narrow"/>
                <a:cs typeface="Arial Narrow"/>
              </a:rPr>
              <a:t>NOAA) (2019)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3908988" y="3785303"/>
            <a:ext cx="8377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B6EEFD"/>
                </a:solidFill>
                <a:latin typeface="Arial Narrow"/>
                <a:cs typeface="Arial Narrow"/>
              </a:rPr>
              <a:t>Landsat 7</a:t>
            </a:r>
          </a:p>
          <a:p>
            <a:r>
              <a:rPr lang="en-US" sz="900" b="1" dirty="0">
                <a:solidFill>
                  <a:srgbClr val="B6EEFD"/>
                </a:solidFill>
                <a:latin typeface="Arial Narrow"/>
                <a:cs typeface="Arial Narrow"/>
              </a:rPr>
              <a:t>(USGS) (~2022)</a:t>
            </a:r>
            <a:endParaRPr lang="en-US" sz="900" b="1" dirty="0">
              <a:solidFill>
                <a:srgbClr val="A6FA8C"/>
              </a:solidFill>
              <a:latin typeface="Arial Narrow"/>
              <a:cs typeface="Arial Narrow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558016" y="4119621"/>
            <a:ext cx="72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B6EEFD"/>
                </a:solidFill>
                <a:latin typeface="Arial Narrow"/>
                <a:cs typeface="Arial Narrow"/>
              </a:rPr>
              <a:t>Terra (&gt;2021)</a:t>
            </a:r>
            <a:endParaRPr lang="en-US" sz="900" b="1" dirty="0">
              <a:solidFill>
                <a:srgbClr val="A6FA8C"/>
              </a:solidFill>
              <a:latin typeface="Arial Narrow"/>
              <a:cs typeface="Arial Narrow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935450" y="4395830"/>
            <a:ext cx="758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B6EEFD"/>
                </a:solidFill>
                <a:latin typeface="Arial Narrow"/>
                <a:cs typeface="Arial Narrow"/>
              </a:rPr>
              <a:t>Aqua (&gt;2022)</a:t>
            </a:r>
            <a:endParaRPr lang="en-US" sz="900" b="1" dirty="0">
              <a:solidFill>
                <a:srgbClr val="A6FA8C"/>
              </a:solidFill>
              <a:latin typeface="Arial Narrow"/>
              <a:cs typeface="Arial Narrow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455318" y="4670732"/>
            <a:ext cx="930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>
                <a:solidFill>
                  <a:srgbClr val="B6EEFD"/>
                </a:solidFill>
                <a:latin typeface="Arial Narrow"/>
                <a:cs typeface="Arial Narrow"/>
              </a:rPr>
              <a:t>CloudSat</a:t>
            </a:r>
            <a:r>
              <a:rPr lang="en-US" sz="900" b="1" dirty="0">
                <a:solidFill>
                  <a:srgbClr val="B6EEFD"/>
                </a:solidFill>
                <a:latin typeface="Arial Narrow"/>
                <a:cs typeface="Arial Narrow"/>
              </a:rPr>
              <a:t> (~2018)</a:t>
            </a:r>
            <a:endParaRPr lang="en-US" sz="900" b="1" dirty="0">
              <a:solidFill>
                <a:srgbClr val="A6FA8C"/>
              </a:solidFill>
              <a:latin typeface="Arial Narrow"/>
              <a:cs typeface="Arial Narrow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10837" y="4840968"/>
            <a:ext cx="94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B6EEFD"/>
                </a:solidFill>
                <a:latin typeface="Arial Narrow"/>
                <a:cs typeface="Arial Narrow"/>
              </a:rPr>
              <a:t>CALIPSO (&gt;2022)</a:t>
            </a:r>
            <a:endParaRPr lang="en-US" sz="900" b="1" dirty="0">
              <a:solidFill>
                <a:srgbClr val="A6FA8C"/>
              </a:solidFill>
              <a:latin typeface="Arial Narrow"/>
              <a:cs typeface="Arial Narrow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996277" y="5075950"/>
            <a:ext cx="71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B6EEFD"/>
                </a:solidFill>
                <a:latin typeface="Arial Narrow"/>
                <a:cs typeface="Arial Narrow"/>
              </a:rPr>
              <a:t>Aura (&gt;2022)</a:t>
            </a:r>
            <a:endParaRPr lang="en-US" sz="900" b="1" dirty="0">
              <a:solidFill>
                <a:srgbClr val="A6FA8C"/>
              </a:solidFill>
              <a:latin typeface="Arial Narrow"/>
              <a:cs typeface="Arial Narrow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932558" y="3540272"/>
            <a:ext cx="4832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A6FA8C"/>
                </a:solidFill>
                <a:latin typeface="Arial Narrow"/>
                <a:cs typeface="Arial Narrow"/>
              </a:rPr>
              <a:t>SMAP </a:t>
            </a:r>
          </a:p>
          <a:p>
            <a:r>
              <a:rPr lang="en-US" sz="900" b="1" dirty="0">
                <a:solidFill>
                  <a:srgbClr val="A6FA8C"/>
                </a:solidFill>
                <a:latin typeface="Arial Narrow"/>
                <a:cs typeface="Arial Narrow"/>
              </a:rPr>
              <a:t>(&gt;2022</a:t>
            </a:r>
            <a:r>
              <a:rPr lang="en-US" sz="900" dirty="0">
                <a:solidFill>
                  <a:srgbClr val="A6FA8C"/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2160330" y="4061306"/>
            <a:ext cx="93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A6FA8C"/>
                </a:solidFill>
                <a:latin typeface="Arial Narrow"/>
                <a:cs typeface="Arial Narrow"/>
              </a:rPr>
              <a:t>Suomi NPP (NOAA) (&gt;2022)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045272" y="4421842"/>
            <a:ext cx="8315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A6FA8C"/>
                </a:solidFill>
                <a:latin typeface="Arial Narrow"/>
                <a:cs typeface="Arial Narrow"/>
              </a:rPr>
              <a:t>Landsat 8</a:t>
            </a:r>
          </a:p>
          <a:p>
            <a:r>
              <a:rPr lang="en-US" sz="900" b="1" dirty="0">
                <a:solidFill>
                  <a:srgbClr val="A6FA8C"/>
                </a:solidFill>
                <a:latin typeface="Arial Narrow"/>
                <a:cs typeface="Arial Narrow"/>
              </a:rPr>
              <a:t>(USGS) (&gt;2022)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2172745" y="4910672"/>
            <a:ext cx="71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B6EEFD"/>
                </a:solidFill>
                <a:latin typeface="Arial Narrow"/>
                <a:cs typeface="Arial Narrow"/>
              </a:rPr>
              <a:t>GPM (&gt;2022)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609173" y="5288708"/>
            <a:ext cx="80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A6FA8C"/>
                </a:solidFill>
                <a:latin typeface="Arial Narrow"/>
                <a:cs typeface="Arial Narrow"/>
              </a:rPr>
              <a:t>OCO-2 (&gt;2022)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4733692" y="2120296"/>
            <a:ext cx="1341206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00" b="1" dirty="0">
                <a:solidFill>
                  <a:srgbClr val="F1A947"/>
                </a:solidFill>
                <a:latin typeface="Arial Narrow"/>
                <a:cs typeface="Arial Narrow"/>
              </a:rPr>
              <a:t>Sentinel-6A/B (2020, 2025)</a:t>
            </a: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05" y="1113510"/>
            <a:ext cx="397764" cy="355147"/>
          </a:xfrm>
          <a:prstGeom prst="rect">
            <a:avLst/>
          </a:prstGeom>
          <a:ln>
            <a:noFill/>
          </a:ln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004" y="1424288"/>
            <a:ext cx="372809" cy="189192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29" y="3838671"/>
            <a:ext cx="617220" cy="470916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55" y="3028835"/>
            <a:ext cx="434340" cy="444695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60">
            <a:off x="3009123" y="2442572"/>
            <a:ext cx="598932" cy="224028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95" y="3547571"/>
            <a:ext cx="327470" cy="363855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156">
            <a:off x="3394397" y="4429124"/>
            <a:ext cx="589788" cy="301752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331" y="4749628"/>
            <a:ext cx="566928" cy="43434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190" y="4973594"/>
            <a:ext cx="725806" cy="488523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7" y="3920954"/>
            <a:ext cx="507327" cy="350901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026">
            <a:off x="5327001" y="1543904"/>
            <a:ext cx="601090" cy="205171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5593960" y="1769776"/>
            <a:ext cx="84327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00" b="1" dirty="0">
                <a:solidFill>
                  <a:srgbClr val="E49E42"/>
                </a:solidFill>
                <a:latin typeface="Arial Narrow"/>
                <a:cs typeface="Arial Narrow"/>
              </a:rPr>
              <a:t>MAIA (~2021)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044693" y="1437823"/>
            <a:ext cx="97975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00" b="1" dirty="0" err="1">
                <a:solidFill>
                  <a:srgbClr val="F5E952"/>
                </a:solidFill>
                <a:latin typeface="Arial Narrow"/>
                <a:cs typeface="Arial Narrow"/>
              </a:rPr>
              <a:t>GeoCARB</a:t>
            </a:r>
            <a:r>
              <a:rPr lang="en-US" sz="900" b="1" dirty="0">
                <a:solidFill>
                  <a:srgbClr val="F5E952"/>
                </a:solidFill>
                <a:latin typeface="Arial Narrow"/>
                <a:cs typeface="Arial Narrow"/>
              </a:rPr>
              <a:t> (~2021)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5905873" y="1600690"/>
            <a:ext cx="113884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00" b="1" dirty="0">
                <a:solidFill>
                  <a:srgbClr val="E49E42"/>
                </a:solidFill>
                <a:latin typeface="Arial Narrow"/>
                <a:cs typeface="Arial Narrow"/>
              </a:rPr>
              <a:t>TROPICS (12) (~2021)</a:t>
            </a:r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017" y="3619837"/>
            <a:ext cx="585794" cy="235839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46" y="4256068"/>
            <a:ext cx="904217" cy="436245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4702896" y="3869353"/>
            <a:ext cx="8545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B6EEFD"/>
                </a:solidFill>
                <a:latin typeface="Arial Narrow"/>
                <a:cs typeface="Arial Narrow"/>
              </a:rPr>
              <a:t>SORCE,</a:t>
            </a:r>
          </a:p>
          <a:p>
            <a:r>
              <a:rPr lang="en-US" sz="900" b="1" dirty="0">
                <a:solidFill>
                  <a:srgbClr val="A6FA8C"/>
                </a:solidFill>
                <a:latin typeface="Arial Narrow"/>
                <a:cs typeface="Arial Narrow"/>
              </a:rPr>
              <a:t>TCTE (NOAA) (2017)</a:t>
            </a: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9987">
            <a:off x="4564349" y="1835660"/>
            <a:ext cx="400051" cy="331211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02" y="2157048"/>
            <a:ext cx="529824" cy="366522"/>
          </a:xfrm>
          <a:prstGeom prst="rect">
            <a:avLst/>
          </a:prstGeom>
        </p:spPr>
      </p:pic>
      <p:sp>
        <p:nvSpPr>
          <p:cNvPr id="140" name="TextBox 139"/>
          <p:cNvSpPr txBox="1"/>
          <p:nvPr/>
        </p:nvSpPr>
        <p:spPr>
          <a:xfrm>
            <a:off x="6590632" y="5207582"/>
            <a:ext cx="144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B6EEFD"/>
                </a:solidFill>
                <a:latin typeface="Arial Narrow"/>
                <a:cs typeface="Arial Narrow"/>
              </a:rPr>
              <a:t>OSTM/Jason-2 (NOAA)  (&gt;2022)</a:t>
            </a:r>
            <a:endParaRPr lang="en-US" sz="900" b="1" dirty="0">
              <a:solidFill>
                <a:srgbClr val="A6FA8C"/>
              </a:solidFill>
              <a:latin typeface="Arial Narrow"/>
              <a:cs typeface="Arial Narrow"/>
            </a:endParaRPr>
          </a:p>
        </p:txBody>
      </p:sp>
      <p:pic>
        <p:nvPicPr>
          <p:cNvPr id="141" name="Picture 14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404" y="5444338"/>
            <a:ext cx="614680" cy="419100"/>
          </a:xfrm>
          <a:prstGeom prst="rect">
            <a:avLst/>
          </a:prstGeom>
        </p:spPr>
      </p:pic>
      <p:sp>
        <p:nvSpPr>
          <p:cNvPr id="143" name="TextBox 142"/>
          <p:cNvSpPr txBox="1"/>
          <p:nvPr/>
        </p:nvSpPr>
        <p:spPr>
          <a:xfrm>
            <a:off x="166082" y="3602295"/>
            <a:ext cx="16355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white"/>
                </a:solidFill>
                <a:latin typeface="Arial Narrow"/>
                <a:ea typeface="ＭＳ Ｐゴシック" charset="-128"/>
                <a:cs typeface="Arial Narrow"/>
              </a:rPr>
              <a:t>JPSS-2 Instruments</a:t>
            </a:r>
          </a:p>
          <a:p>
            <a:pPr defTabSz="685590"/>
            <a:endParaRPr lang="en-US" sz="600" b="1" dirty="0">
              <a:solidFill>
                <a:prstClr val="white"/>
              </a:solidFill>
              <a:latin typeface="Arial Narrow"/>
              <a:ea typeface="ＭＳ Ｐゴシック" charset="-128"/>
              <a:cs typeface="Arial Narrow"/>
            </a:endParaRPr>
          </a:p>
          <a:p>
            <a:pPr defTabSz="685590"/>
            <a:r>
              <a:rPr lang="en-US" sz="900" b="1" dirty="0">
                <a:solidFill>
                  <a:srgbClr val="F1A947"/>
                </a:solidFill>
                <a:latin typeface="Arial Narrow"/>
                <a:cs typeface="Arial Narrow"/>
              </a:rPr>
              <a:t>OMPS-Limb (2019)</a:t>
            </a:r>
            <a:endParaRPr lang="en-US" sz="900" b="1" dirty="0">
              <a:solidFill>
                <a:srgbClr val="A6FA8C"/>
              </a:solidFill>
              <a:latin typeface="Arial Narrow"/>
              <a:cs typeface="Arial Narrow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8458830" y="5666502"/>
            <a:ext cx="65504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03.06.19</a:t>
            </a:r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954" y="1014808"/>
            <a:ext cx="388985" cy="1974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98938" y="1077556"/>
            <a:ext cx="1047082" cy="24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00" b="1" dirty="0">
                <a:solidFill>
                  <a:srgbClr val="FDFD5F"/>
                </a:solidFill>
                <a:latin typeface="Arial Narrow"/>
                <a:ea typeface="ＭＳ Ｐゴシック" charset="-128"/>
                <a:cs typeface="Arial Narrow"/>
              </a:rPr>
              <a:t>PREFIRE (2)  (TBD)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16" y="1270977"/>
            <a:ext cx="372809" cy="189192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6354997" y="1437489"/>
            <a:ext cx="75719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00" b="1" dirty="0">
                <a:solidFill>
                  <a:srgbClr val="FDFD5F"/>
                </a:solidFill>
                <a:latin typeface="Arial Narrow"/>
                <a:cs typeface="Arial Narrow"/>
              </a:rPr>
              <a:t>TSIS-2 (2020)</a:t>
            </a:r>
          </a:p>
        </p:txBody>
      </p:sp>
      <p:pic>
        <p:nvPicPr>
          <p:cNvPr id="144" name="Picture 4"/>
          <p:cNvPicPr>
            <a:picLocks noChangeAspect="1" noChangeArrowheads="1"/>
          </p:cNvPicPr>
          <p:nvPr/>
        </p:nvPicPr>
        <p:blipFill>
          <a:blip r:embed="rId30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57785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5" name="Picture 144" descr="above_logo_ppt.gif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3061252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17" t="24438" b="59315"/>
          <a:stretch>
            <a:fillRect/>
          </a:stretch>
        </p:blipFill>
        <p:spPr bwMode="auto">
          <a:xfrm>
            <a:off x="0" y="857250"/>
            <a:ext cx="914124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017419" y="5582841"/>
            <a:ext cx="1428750" cy="26550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7012" y="1468516"/>
            <a:ext cx="2443545" cy="2293321"/>
          </a:xfrm>
          <a:prstGeom prst="rect">
            <a:avLst/>
          </a:prstGeom>
          <a:noFill/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7395" y="3660405"/>
            <a:ext cx="2439067" cy="2397496"/>
          </a:xfrm>
          <a:prstGeom prst="rect">
            <a:avLst/>
          </a:prstGeom>
          <a:noFill/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200152" y="1657350"/>
            <a:ext cx="4457699" cy="4171950"/>
          </a:xfrm>
          <a:prstGeom prst="rect">
            <a:avLst/>
          </a:prstGeom>
        </p:spPr>
        <p:txBody>
          <a:bodyPr/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How are ecosystems changing in response to environmental change and human actions?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How will they change in the future?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How do changes to ecosystems impact the other components of the Earth system?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How can carbon cycle and ecosystem science improve our capacity for mitigation and adaption to environmental change?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srgbClr val="0000FF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1973" y="972930"/>
            <a:ext cx="68008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prstClr val="white"/>
                </a:solidFill>
                <a:latin typeface="Arial" pitchFamily="34" charset="0"/>
              </a:rPr>
              <a:t>Carbon Cycle &amp; Ecosystems Focus Area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57785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bove_logo_ppt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3061252" cy="55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073" y="6262255"/>
            <a:ext cx="8917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Terrestrial Ecology is the largest program in the Research &amp; Analysis section of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NASA’s Earth Science Division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28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402563" y="712981"/>
            <a:ext cx="69471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97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97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97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97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97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97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97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97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97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000000"/>
                </a:solidFill>
              </a:rPr>
              <a:t>The View From HQ</a:t>
            </a:r>
            <a:endParaRPr lang="en-US" sz="2800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21673" y="1387034"/>
            <a:ext cx="8758817" cy="533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200" dirty="0" smtClean="0">
                <a:latin typeface="+mn-lt"/>
              </a:rPr>
              <a:t>2018/2019 were (and continue to be) busy for the NASA Terrestrial Ecology Program</a:t>
            </a:r>
          </a:p>
          <a:p>
            <a:pPr eaLnBrk="1" hangingPunct="1">
              <a:spcAft>
                <a:spcPts val="600"/>
              </a:spcAft>
            </a:pPr>
            <a:endParaRPr lang="en-US" sz="2200" dirty="0" smtClean="0">
              <a:latin typeface="+mn-lt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u="sng" dirty="0" smtClean="0">
                <a:latin typeface="+mn-lt"/>
              </a:rPr>
              <a:t>Some TE Highlights since we last met in January 2018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>
                <a:latin typeface="+mn-lt"/>
              </a:rPr>
              <a:t> ABoVE Airborne Campaigns – 2018 &amp; 2019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>
                <a:latin typeface="+mn-lt"/>
              </a:rPr>
              <a:t> Funded 15 new Carbon Monitoring System (CMS) projects in 2018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>
                <a:latin typeface="+mn-lt"/>
              </a:rPr>
              <a:t> CMS 2018 solicitation is on the streets 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Funded ~10 new Terra-Aqua-SNPP (Land) awards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New Investigator Program – funded 10 new TE awards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>
                <a:latin typeface="+mn-lt"/>
              </a:rPr>
              <a:t> FINESST Graduate Fellowships 2019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>
                <a:latin typeface="+mn-lt"/>
              </a:rPr>
              <a:t> Earth Venture Instrument 5 (EVI-5) solicitation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Earth Venture Suborbital-3 solicitation --- Delta-X selected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OCO-2 Science Team 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57785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bove_logo_pp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3061252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Lindyjan\Documents\00_Delta-X\HR\Delta-X_Keystone_EcogeomorphicZone_March29.png">
            <a:extLst>
              <a:ext uri="{FF2B5EF4-FFF2-40B4-BE49-F238E27FC236}">
                <a16:creationId xmlns:a16="http://schemas.microsoft.com/office/drawing/2014/main" id="{2425DBDC-4A15-2B47-83B5-9B2B76F336F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8" y="323665"/>
            <a:ext cx="8596162" cy="3811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FRC2016-0296-197.jpg">
            <a:extLst>
              <a:ext uri="{FF2B5EF4-FFF2-40B4-BE49-F238E27FC236}">
                <a16:creationId xmlns:a16="http://schemas.microsoft.com/office/drawing/2014/main" id="{35050603-1F75-2F4A-BF4E-CE1E256E3B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744" y="4627198"/>
            <a:ext cx="3205654" cy="2173891"/>
          </a:xfrm>
          <a:prstGeom prst="rect">
            <a:avLst/>
          </a:prstGeom>
        </p:spPr>
      </p:pic>
      <p:pic>
        <p:nvPicPr>
          <p:cNvPr id="4" name="Picture 3" descr="21_UAVSAR.PNG">
            <a:extLst>
              <a:ext uri="{FF2B5EF4-FFF2-40B4-BE49-F238E27FC236}">
                <a16:creationId xmlns:a16="http://schemas.microsoft.com/office/drawing/2014/main" id="{D321A27F-EF64-4C4C-94EA-4BF326E0F7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453" y="4479632"/>
            <a:ext cx="3066729" cy="10989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6042" y="11606"/>
            <a:ext cx="5188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Earth Venture Suborbital 3 Delta-X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1200" y="5920509"/>
            <a:ext cx="298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Mississippi River Delta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57785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bove_logo_pp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3061252" cy="55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629479"/>
            <a:ext cx="87892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Recruited </a:t>
            </a:r>
            <a:r>
              <a:rPr lang="en-US" sz="3600" b="1" dirty="0" smtClean="0"/>
              <a:t>a Program Scientist for the Terrestrial </a:t>
            </a:r>
            <a:r>
              <a:rPr lang="en-US" sz="3600" b="1" dirty="0"/>
              <a:t>Ecology Program </a:t>
            </a:r>
            <a:endParaRPr lang="en-US" sz="3600" b="1" dirty="0" smtClean="0"/>
          </a:p>
          <a:p>
            <a:pPr algn="ctr"/>
            <a:r>
              <a:rPr lang="en-US" sz="3600" b="1" dirty="0" smtClean="0"/>
              <a:t>at </a:t>
            </a:r>
            <a:r>
              <a:rPr lang="en-US" sz="3600" b="1" dirty="0"/>
              <a:t>NASA </a:t>
            </a:r>
            <a:r>
              <a:rPr lang="en-US" sz="3600" b="1" dirty="0" smtClean="0"/>
              <a:t>Headquarters 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87BF9-1621-4AF9-B5A1-2AE9A05E0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286" y="2403741"/>
            <a:ext cx="3360028" cy="335652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456004" y="5701216"/>
            <a:ext cx="50537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/>
              <a:t>Michael Falkowski</a:t>
            </a:r>
          </a:p>
          <a:p>
            <a:pPr algn="ctr"/>
            <a:r>
              <a:rPr lang="en-US" sz="3600" b="1" dirty="0" smtClean="0"/>
              <a:t>Colorado State University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7738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402563" y="537496"/>
            <a:ext cx="69471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97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97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97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97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97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97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97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97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97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000000"/>
                </a:solidFill>
              </a:rPr>
              <a:t>The View From HQ</a:t>
            </a:r>
            <a:endParaRPr lang="en-US" sz="2800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76201" y="934456"/>
            <a:ext cx="8904290" cy="60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200" dirty="0"/>
              <a:t>2018/2019 were (and continue to be) busy for the NASA Terrestrial Ecology </a:t>
            </a:r>
            <a:r>
              <a:rPr lang="en-US" sz="2200" dirty="0" smtClean="0"/>
              <a:t>Program</a:t>
            </a:r>
          </a:p>
          <a:p>
            <a:pPr eaLnBrk="1" hangingPunct="1">
              <a:spcAft>
                <a:spcPts val="600"/>
              </a:spcAft>
            </a:pPr>
            <a:endParaRPr lang="en-US" sz="2200" dirty="0" smtClean="0">
              <a:latin typeface="+mn-lt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More TE Highlights – Things Coming Down the Pike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CMS 2019 solicitation – May 23 due date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Surface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Topography &amp; Vegetation Incubator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solicitation – August 1 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due date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GEDI Science Team solicitation – TBD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ICESat-2 Science Team solicitation – TBD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interagency and international initiatives – 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 	Interagency Arctic Research Policy Committee (IARPC)</a:t>
            </a:r>
          </a:p>
          <a:p>
            <a:pPr marL="914400" lvl="2" indent="0" eaLnBrk="1" hangingPunct="1">
              <a:spcAft>
                <a:spcPts val="600"/>
              </a:spcAf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Global Change Research Program (GCRP)</a:t>
            </a:r>
          </a:p>
          <a:p>
            <a:pPr marL="914400" lvl="2" indent="0" eaLnBrk="1" hangingPunct="1">
              <a:spcAft>
                <a:spcPts val="600"/>
              </a:spcAf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Satellite Needs Working Group (SNWG)</a:t>
            </a:r>
          </a:p>
          <a:p>
            <a:pPr marL="914400" lvl="2" indent="0" eaLnBrk="1" hangingPunct="1">
              <a:spcAft>
                <a:spcPts val="600"/>
              </a:spcAf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Intergovernmental Panel on Climate Change (IPCC)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57785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bove_logo_pp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3061252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4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57785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bove_logo_pp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3061252" cy="55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5665" y="1977982"/>
            <a:ext cx="83636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Serving on NASA Peer Review Panels is </a:t>
            </a:r>
            <a:r>
              <a:rPr lang="en-US" sz="3600" b="1" u="sng" dirty="0" smtClean="0"/>
              <a:t>your</a:t>
            </a:r>
            <a:r>
              <a:rPr lang="en-US" sz="3600" b="1" dirty="0" smtClean="0"/>
              <a:t> </a:t>
            </a:r>
            <a:r>
              <a:rPr lang="en-US" sz="3600" b="1" u="sng" dirty="0" smtClean="0"/>
              <a:t>obligation</a:t>
            </a:r>
            <a:r>
              <a:rPr lang="en-US" sz="3600" b="1" dirty="0" smtClean="0"/>
              <a:t> to NASA and to our scientific community.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0680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825</TotalTime>
  <Words>1665</Words>
  <Application>Microsoft Office PowerPoint</Application>
  <PresentationFormat>On-screen Show (4:3)</PresentationFormat>
  <Paragraphs>308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ＭＳ Ｐゴシック</vt:lpstr>
      <vt:lpstr>Arial</vt:lpstr>
      <vt:lpstr>Arial Narrow</vt:lpstr>
      <vt:lpstr>Calibri</vt:lpstr>
      <vt:lpstr>Calibri Light</vt:lpstr>
      <vt:lpstr>Century Gothic</vt:lpstr>
      <vt:lpstr>Courier New</vt:lpstr>
      <vt:lpstr>ヒラギノ角ゴ Pro W3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New Era of Ecosystem Observation from the ISS</vt:lpstr>
      <vt:lpstr>PowerPoint Presentation</vt:lpstr>
      <vt:lpstr>Surface Biology and Geology: a Designated Mission: 2024</vt:lpstr>
      <vt:lpstr>Coming soon (2021) to an orbit near you: NISAR radar for ecosystem structure</vt:lpstr>
      <vt:lpstr>PowerPoint Presentation</vt:lpstr>
      <vt:lpstr>A.4 - ABoVE Phase 2 Proposals Solicited</vt:lpstr>
      <vt:lpstr>PowerPoint Presentation</vt:lpstr>
      <vt:lpstr>A.4 ABoVE Phase One</vt:lpstr>
      <vt:lpstr>PowerPoint Presentation</vt:lpstr>
      <vt:lpstr>A.4 ABoVE Phase 2 Proposals Solicited</vt:lpstr>
      <vt:lpstr>A.4 - ABoVE Phase 2 Selections</vt:lpstr>
      <vt:lpstr>A.4 - ABoVE Phase 2 Selections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MARGOLIS, HANK A. (HQ-DK000)</dc:creator>
  <cp:lastModifiedBy>Margolis, Hank A. (HQ-DK000)</cp:lastModifiedBy>
  <cp:revision>70</cp:revision>
  <dcterms:created xsi:type="dcterms:W3CDTF">2017-01-16T21:32:53Z</dcterms:created>
  <dcterms:modified xsi:type="dcterms:W3CDTF">2019-05-20T04:20:16Z</dcterms:modified>
</cp:coreProperties>
</file>